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3"/>
  </p:sldMasterIdLst>
  <p:notesMasterIdLst>
    <p:notesMasterId r:id="rId71"/>
  </p:notesMasterIdLst>
  <p:sldIdLst>
    <p:sldId id="256" r:id="rId4"/>
    <p:sldId id="257" r:id="rId5"/>
    <p:sldId id="258" r:id="rId6"/>
    <p:sldId id="259" r:id="rId7"/>
    <p:sldId id="260" r:id="rId8"/>
    <p:sldId id="261" r:id="rId9"/>
    <p:sldId id="262" r:id="rId10"/>
    <p:sldId id="310" r:id="rId11"/>
    <p:sldId id="263" r:id="rId12"/>
    <p:sldId id="264" r:id="rId13"/>
    <p:sldId id="311" r:id="rId14"/>
    <p:sldId id="265" r:id="rId15"/>
    <p:sldId id="312" r:id="rId16"/>
    <p:sldId id="266" r:id="rId17"/>
    <p:sldId id="313" r:id="rId18"/>
    <p:sldId id="267" r:id="rId19"/>
    <p:sldId id="268" r:id="rId20"/>
    <p:sldId id="269" r:id="rId21"/>
    <p:sldId id="270" r:id="rId22"/>
    <p:sldId id="271" r:id="rId23"/>
    <p:sldId id="272" r:id="rId24"/>
    <p:sldId id="273" r:id="rId25"/>
    <p:sldId id="314" r:id="rId26"/>
    <p:sldId id="274" r:id="rId27"/>
    <p:sldId id="315" r:id="rId28"/>
    <p:sldId id="275" r:id="rId29"/>
    <p:sldId id="316" r:id="rId30"/>
    <p:sldId id="276" r:id="rId31"/>
    <p:sldId id="277" r:id="rId32"/>
    <p:sldId id="317" r:id="rId33"/>
    <p:sldId id="278" r:id="rId34"/>
    <p:sldId id="279" r:id="rId35"/>
    <p:sldId id="280" r:id="rId36"/>
    <p:sldId id="281" r:id="rId37"/>
    <p:sldId id="282" r:id="rId38"/>
    <p:sldId id="283" r:id="rId39"/>
    <p:sldId id="284" r:id="rId40"/>
    <p:sldId id="318" r:id="rId41"/>
    <p:sldId id="285" r:id="rId42"/>
    <p:sldId id="286" r:id="rId43"/>
    <p:sldId id="319"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20" r:id="rId63"/>
    <p:sldId id="305" r:id="rId64"/>
    <p:sldId id="306" r:id="rId65"/>
    <p:sldId id="321" r:id="rId66"/>
    <p:sldId id="307" r:id="rId67"/>
    <p:sldId id="308" r:id="rId68"/>
    <p:sldId id="309" r:id="rId69"/>
    <p:sldId id="322" r:id="rId70"/>
  </p:sldIdLst>
  <p:sldSz cx="9144000" cy="5143500" type="screen16x9"/>
  <p:notesSz cx="6858000" cy="9144000"/>
  <p:embeddedFontLst>
    <p:embeddedFont>
      <p:font typeface="Calibri" panose="020F0502020204030204" pitchFamily="34" charset="0"/>
      <p:regular r:id="rId72"/>
      <p:bold r:id="rId73"/>
      <p:italic r:id="rId74"/>
      <p:boldItalic r:id="rId75"/>
    </p:embeddedFont>
    <p:embeddedFont>
      <p:font typeface="Cambria" panose="02040503050406030204" pitchFamily="18" charset="0"/>
      <p:regular r:id="rId76"/>
      <p:bold r:id="rId77"/>
      <p:italic r:id="rId78"/>
      <p:boldItalic r:id="rId79"/>
    </p:embeddedFont>
    <p:embeddedFont>
      <p:font typeface="Daytona" panose="020B0604030500040204" pitchFamily="34" charset="0"/>
      <p:regular r:id="rId80"/>
      <p:bold r:id="rId81"/>
      <p:italic r:id="rId82"/>
      <p:boldItalic r:id="rId83"/>
    </p:embeddedFont>
    <p:embeddedFont>
      <p:font typeface="Lato" panose="020F0502020204030203" pitchFamily="34" charset="0"/>
      <p:regular r:id="rId84"/>
      <p:bold r:id="rId85"/>
      <p:italic r:id="rId86"/>
      <p:boldItalic r:id="rId87"/>
    </p:embeddedFont>
    <p:embeddedFont>
      <p:font typeface="MS PGothic" panose="020B0600070205080204" pitchFamily="34" charset="-128"/>
      <p:regular r:id="rId88"/>
    </p:embeddedFont>
    <p:embeddedFont>
      <p:font typeface="Raleway" pitchFamily="2" charset="0"/>
      <p:regular r:id="rId89"/>
      <p:bold r:id="rId90"/>
      <p:italic r:id="rId91"/>
      <p:boldItalic r:id="rId92"/>
    </p:embeddedFont>
    <p:embeddedFont>
      <p:font typeface="Roboto" panose="02000000000000000000" pitchFamily="2" charset="0"/>
      <p:regular r:id="rId93"/>
      <p:bold r:id="rId94"/>
      <p:italic r:id="rId95"/>
      <p:boldItalic r:id="rId96"/>
    </p:embeddedFont>
    <p:embeddedFont>
      <p:font typeface="Times" panose="02020603050405020304" pitchFamily="18" charset="0"/>
      <p:regular r:id="rId97"/>
      <p:bold r:id="rId98"/>
      <p:italic r:id="rId99"/>
      <p:boldItalic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6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711A8-A4D8-43E7-9B1B-7CF0EC1565F6}" v="2" dt="2023-10-02T17:08:07.329"/>
  </p1510:revLst>
</p1510:revInfo>
</file>

<file path=ppt/tableStyles.xml><?xml version="1.0" encoding="utf-8"?>
<a:tblStyleLst xmlns:a="http://schemas.openxmlformats.org/drawingml/2006/main" def="{63C9D537-285C-43D5-88A4-854EAC812C3B}">
  <a:tblStyle styleId="{63C9D537-285C-43D5-88A4-854EAC812C3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12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13.fntdata"/><Relationship Id="rId89" Type="http://schemas.openxmlformats.org/officeDocument/2006/relationships/font" Target="fonts/font18.fntdata"/><Relationship Id="rId7" Type="http://schemas.openxmlformats.org/officeDocument/2006/relationships/slide" Target="slides/slide4.xml"/><Relationship Id="rId71" Type="http://schemas.openxmlformats.org/officeDocument/2006/relationships/notesMaster" Target="notesMasters/notesMaster1.xml"/><Relationship Id="rId92" Type="http://schemas.openxmlformats.org/officeDocument/2006/relationships/font" Target="fonts/font21.fntdata"/><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font" Target="fonts/font3.fntdata"/><Relationship Id="rId79" Type="http://schemas.openxmlformats.org/officeDocument/2006/relationships/font" Target="fonts/font8.fntdata"/><Relationship Id="rId87" Type="http://schemas.openxmlformats.org/officeDocument/2006/relationships/font" Target="fonts/font16.fntdata"/><Relationship Id="rId102"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11.fntdata"/><Relationship Id="rId90" Type="http://schemas.openxmlformats.org/officeDocument/2006/relationships/font" Target="fonts/font19.fntdata"/><Relationship Id="rId95" Type="http://schemas.openxmlformats.org/officeDocument/2006/relationships/font" Target="fonts/font2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font" Target="fonts/font6.fntdata"/><Relationship Id="rId100" Type="http://schemas.openxmlformats.org/officeDocument/2006/relationships/font" Target="fonts/font29.fntdata"/><Relationship Id="rId105"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93" Type="http://schemas.openxmlformats.org/officeDocument/2006/relationships/font" Target="fonts/font22.fntdata"/><Relationship Id="rId98" Type="http://schemas.openxmlformats.org/officeDocument/2006/relationships/font" Target="fonts/font27.fntdata"/><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font" Target="fonts/font17.fntdata"/><Relationship Id="rId91" Type="http://schemas.openxmlformats.org/officeDocument/2006/relationships/font" Target="fonts/font20.fntdata"/><Relationship Id="rId96" Type="http://schemas.openxmlformats.org/officeDocument/2006/relationships/font" Target="fonts/font25.fntdata"/><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microsoft.com/office/2015/10/relationships/revisionInfo" Target="revisionInfo.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94" Type="http://schemas.openxmlformats.org/officeDocument/2006/relationships/font" Target="fonts/font23.fntdata"/><Relationship Id="rId99" Type="http://schemas.openxmlformats.org/officeDocument/2006/relationships/font" Target="fonts/font28.fntdata"/><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5.fntdata"/><Relationship Id="rId97" Type="http://schemas.openxmlformats.org/officeDocument/2006/relationships/font" Target="fonts/font26.fntdata"/><Relationship Id="rId10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ana Benitez" userId="6704cdcb-2452-44d4-a72b-f18d47f0b0af" providerId="ADAL" clId="{9D7711A8-A4D8-43E7-9B1B-7CF0EC1565F6}"/>
    <pc:docChg chg="undo custSel addSld delSld modSld">
      <pc:chgData name="Ariana Benitez" userId="6704cdcb-2452-44d4-a72b-f18d47f0b0af" providerId="ADAL" clId="{9D7711A8-A4D8-43E7-9B1B-7CF0EC1565F6}" dt="2023-10-02T17:12:13.586" v="337" actId="207"/>
      <pc:docMkLst>
        <pc:docMk/>
      </pc:docMkLst>
      <pc:sldChg chg="modSp mod">
        <pc:chgData name="Ariana Benitez" userId="6704cdcb-2452-44d4-a72b-f18d47f0b0af" providerId="ADAL" clId="{9D7711A8-A4D8-43E7-9B1B-7CF0EC1565F6}" dt="2023-10-02T16:47:24.606" v="1"/>
        <pc:sldMkLst>
          <pc:docMk/>
          <pc:sldMk cId="0" sldId="290"/>
        </pc:sldMkLst>
        <pc:spChg chg="mod">
          <ac:chgData name="Ariana Benitez" userId="6704cdcb-2452-44d4-a72b-f18d47f0b0af" providerId="ADAL" clId="{9D7711A8-A4D8-43E7-9B1B-7CF0EC1565F6}" dt="2023-10-02T16:47:24.606" v="1"/>
          <ac:spMkLst>
            <pc:docMk/>
            <pc:sldMk cId="0" sldId="290"/>
            <ac:spMk id="319" creationId="{00000000-0000-0000-0000-000000000000}"/>
          </ac:spMkLst>
        </pc:spChg>
      </pc:sldChg>
      <pc:sldChg chg="modSp mod">
        <pc:chgData name="Ariana Benitez" userId="6704cdcb-2452-44d4-a72b-f18d47f0b0af" providerId="ADAL" clId="{9D7711A8-A4D8-43E7-9B1B-7CF0EC1565F6}" dt="2023-10-02T16:49:05.242" v="13" actId="113"/>
        <pc:sldMkLst>
          <pc:docMk/>
          <pc:sldMk cId="0" sldId="291"/>
        </pc:sldMkLst>
        <pc:spChg chg="mod">
          <ac:chgData name="Ariana Benitez" userId="6704cdcb-2452-44d4-a72b-f18d47f0b0af" providerId="ADAL" clId="{9D7711A8-A4D8-43E7-9B1B-7CF0EC1565F6}" dt="2023-10-02T16:49:05.242" v="13" actId="113"/>
          <ac:spMkLst>
            <pc:docMk/>
            <pc:sldMk cId="0" sldId="291"/>
            <ac:spMk id="325" creationId="{00000000-0000-0000-0000-000000000000}"/>
          </ac:spMkLst>
        </pc:spChg>
      </pc:sldChg>
      <pc:sldChg chg="modSp mod">
        <pc:chgData name="Ariana Benitez" userId="6704cdcb-2452-44d4-a72b-f18d47f0b0af" providerId="ADAL" clId="{9D7711A8-A4D8-43E7-9B1B-7CF0EC1565F6}" dt="2023-10-02T16:50:15.751" v="45" actId="207"/>
        <pc:sldMkLst>
          <pc:docMk/>
          <pc:sldMk cId="0" sldId="292"/>
        </pc:sldMkLst>
        <pc:spChg chg="mod">
          <ac:chgData name="Ariana Benitez" userId="6704cdcb-2452-44d4-a72b-f18d47f0b0af" providerId="ADAL" clId="{9D7711A8-A4D8-43E7-9B1B-7CF0EC1565F6}" dt="2023-10-02T16:50:15.751" v="45" actId="207"/>
          <ac:spMkLst>
            <pc:docMk/>
            <pc:sldMk cId="0" sldId="292"/>
            <ac:spMk id="332" creationId="{00000000-0000-0000-0000-000000000000}"/>
          </ac:spMkLst>
        </pc:spChg>
      </pc:sldChg>
      <pc:sldChg chg="modSp mod">
        <pc:chgData name="Ariana Benitez" userId="6704cdcb-2452-44d4-a72b-f18d47f0b0af" providerId="ADAL" clId="{9D7711A8-A4D8-43E7-9B1B-7CF0EC1565F6}" dt="2023-10-02T16:51:01.299" v="76"/>
        <pc:sldMkLst>
          <pc:docMk/>
          <pc:sldMk cId="0" sldId="293"/>
        </pc:sldMkLst>
        <pc:spChg chg="mod">
          <ac:chgData name="Ariana Benitez" userId="6704cdcb-2452-44d4-a72b-f18d47f0b0af" providerId="ADAL" clId="{9D7711A8-A4D8-43E7-9B1B-7CF0EC1565F6}" dt="2023-10-02T16:51:01.299" v="76"/>
          <ac:spMkLst>
            <pc:docMk/>
            <pc:sldMk cId="0" sldId="293"/>
            <ac:spMk id="339" creationId="{00000000-0000-0000-0000-000000000000}"/>
          </ac:spMkLst>
        </pc:spChg>
      </pc:sldChg>
      <pc:sldChg chg="modSp mod">
        <pc:chgData name="Ariana Benitez" userId="6704cdcb-2452-44d4-a72b-f18d47f0b0af" providerId="ADAL" clId="{9D7711A8-A4D8-43E7-9B1B-7CF0EC1565F6}" dt="2023-10-02T16:52:15.147" v="110" actId="20577"/>
        <pc:sldMkLst>
          <pc:docMk/>
          <pc:sldMk cId="0" sldId="294"/>
        </pc:sldMkLst>
        <pc:spChg chg="mod">
          <ac:chgData name="Ariana Benitez" userId="6704cdcb-2452-44d4-a72b-f18d47f0b0af" providerId="ADAL" clId="{9D7711A8-A4D8-43E7-9B1B-7CF0EC1565F6}" dt="2023-10-02T16:52:15.147" v="110" actId="20577"/>
          <ac:spMkLst>
            <pc:docMk/>
            <pc:sldMk cId="0" sldId="294"/>
            <ac:spMk id="346" creationId="{00000000-0000-0000-0000-000000000000}"/>
          </ac:spMkLst>
        </pc:spChg>
      </pc:sldChg>
      <pc:sldChg chg="modSp mod">
        <pc:chgData name="Ariana Benitez" userId="6704cdcb-2452-44d4-a72b-f18d47f0b0af" providerId="ADAL" clId="{9D7711A8-A4D8-43E7-9B1B-7CF0EC1565F6}" dt="2023-10-02T16:53:21.806" v="142" actId="207"/>
        <pc:sldMkLst>
          <pc:docMk/>
          <pc:sldMk cId="0" sldId="295"/>
        </pc:sldMkLst>
        <pc:spChg chg="mod">
          <ac:chgData name="Ariana Benitez" userId="6704cdcb-2452-44d4-a72b-f18d47f0b0af" providerId="ADAL" clId="{9D7711A8-A4D8-43E7-9B1B-7CF0EC1565F6}" dt="2023-10-02T16:53:21.806" v="142" actId="207"/>
          <ac:spMkLst>
            <pc:docMk/>
            <pc:sldMk cId="0" sldId="295"/>
            <ac:spMk id="353" creationId="{00000000-0000-0000-0000-000000000000}"/>
          </ac:spMkLst>
        </pc:spChg>
      </pc:sldChg>
      <pc:sldChg chg="modSp mod">
        <pc:chgData name="Ariana Benitez" userId="6704cdcb-2452-44d4-a72b-f18d47f0b0af" providerId="ADAL" clId="{9D7711A8-A4D8-43E7-9B1B-7CF0EC1565F6}" dt="2023-10-02T16:54:33.679" v="179" actId="27636"/>
        <pc:sldMkLst>
          <pc:docMk/>
          <pc:sldMk cId="0" sldId="297"/>
        </pc:sldMkLst>
        <pc:spChg chg="mod">
          <ac:chgData name="Ariana Benitez" userId="6704cdcb-2452-44d4-a72b-f18d47f0b0af" providerId="ADAL" clId="{9D7711A8-A4D8-43E7-9B1B-7CF0EC1565F6}" dt="2023-10-02T16:54:33.679" v="179" actId="27636"/>
          <ac:spMkLst>
            <pc:docMk/>
            <pc:sldMk cId="0" sldId="297"/>
            <ac:spMk id="367" creationId="{00000000-0000-0000-0000-000000000000}"/>
          </ac:spMkLst>
        </pc:spChg>
      </pc:sldChg>
      <pc:sldChg chg="modSp mod">
        <pc:chgData name="Ariana Benitez" userId="6704cdcb-2452-44d4-a72b-f18d47f0b0af" providerId="ADAL" clId="{9D7711A8-A4D8-43E7-9B1B-7CF0EC1565F6}" dt="2023-10-02T16:55:36.474" v="220" actId="207"/>
        <pc:sldMkLst>
          <pc:docMk/>
          <pc:sldMk cId="0" sldId="298"/>
        </pc:sldMkLst>
        <pc:spChg chg="mod">
          <ac:chgData name="Ariana Benitez" userId="6704cdcb-2452-44d4-a72b-f18d47f0b0af" providerId="ADAL" clId="{9D7711A8-A4D8-43E7-9B1B-7CF0EC1565F6}" dt="2023-10-02T16:55:36.474" v="220" actId="207"/>
          <ac:spMkLst>
            <pc:docMk/>
            <pc:sldMk cId="0" sldId="298"/>
            <ac:spMk id="372" creationId="{00000000-0000-0000-0000-000000000000}"/>
          </ac:spMkLst>
        </pc:spChg>
      </pc:sldChg>
      <pc:sldChg chg="modSp mod">
        <pc:chgData name="Ariana Benitez" userId="6704cdcb-2452-44d4-a72b-f18d47f0b0af" providerId="ADAL" clId="{9D7711A8-A4D8-43E7-9B1B-7CF0EC1565F6}" dt="2023-10-02T16:56:40.301" v="224" actId="207"/>
        <pc:sldMkLst>
          <pc:docMk/>
          <pc:sldMk cId="0" sldId="300"/>
        </pc:sldMkLst>
        <pc:spChg chg="mod">
          <ac:chgData name="Ariana Benitez" userId="6704cdcb-2452-44d4-a72b-f18d47f0b0af" providerId="ADAL" clId="{9D7711A8-A4D8-43E7-9B1B-7CF0EC1565F6}" dt="2023-10-02T16:56:40.301" v="224" actId="207"/>
          <ac:spMkLst>
            <pc:docMk/>
            <pc:sldMk cId="0" sldId="300"/>
            <ac:spMk id="383" creationId="{00000000-0000-0000-0000-000000000000}"/>
          </ac:spMkLst>
        </pc:spChg>
      </pc:sldChg>
      <pc:sldChg chg="modSp mod">
        <pc:chgData name="Ariana Benitez" userId="6704cdcb-2452-44d4-a72b-f18d47f0b0af" providerId="ADAL" clId="{9D7711A8-A4D8-43E7-9B1B-7CF0EC1565F6}" dt="2023-10-02T16:57:15.937" v="239" actId="207"/>
        <pc:sldMkLst>
          <pc:docMk/>
          <pc:sldMk cId="0" sldId="301"/>
        </pc:sldMkLst>
        <pc:spChg chg="mod">
          <ac:chgData name="Ariana Benitez" userId="6704cdcb-2452-44d4-a72b-f18d47f0b0af" providerId="ADAL" clId="{9D7711A8-A4D8-43E7-9B1B-7CF0EC1565F6}" dt="2023-10-02T16:57:15.937" v="239" actId="207"/>
          <ac:spMkLst>
            <pc:docMk/>
            <pc:sldMk cId="0" sldId="301"/>
            <ac:spMk id="388" creationId="{00000000-0000-0000-0000-000000000000}"/>
          </ac:spMkLst>
        </pc:spChg>
      </pc:sldChg>
      <pc:sldChg chg="modSp mod">
        <pc:chgData name="Ariana Benitez" userId="6704cdcb-2452-44d4-a72b-f18d47f0b0af" providerId="ADAL" clId="{9D7711A8-A4D8-43E7-9B1B-7CF0EC1565F6}" dt="2023-10-02T17:02:37.047" v="275" actId="207"/>
        <pc:sldMkLst>
          <pc:docMk/>
          <pc:sldMk cId="0" sldId="303"/>
        </pc:sldMkLst>
        <pc:spChg chg="mod">
          <ac:chgData name="Ariana Benitez" userId="6704cdcb-2452-44d4-a72b-f18d47f0b0af" providerId="ADAL" clId="{9D7711A8-A4D8-43E7-9B1B-7CF0EC1565F6}" dt="2023-10-02T17:02:37.047" v="275" actId="207"/>
          <ac:spMkLst>
            <pc:docMk/>
            <pc:sldMk cId="0" sldId="303"/>
            <ac:spMk id="404" creationId="{00000000-0000-0000-0000-000000000000}"/>
          </ac:spMkLst>
        </pc:spChg>
      </pc:sldChg>
      <pc:sldChg chg="modSp mod">
        <pc:chgData name="Ariana Benitez" userId="6704cdcb-2452-44d4-a72b-f18d47f0b0af" providerId="ADAL" clId="{9D7711A8-A4D8-43E7-9B1B-7CF0EC1565F6}" dt="2023-10-02T17:01:32.346" v="272" actId="12"/>
        <pc:sldMkLst>
          <pc:docMk/>
          <pc:sldMk cId="0" sldId="305"/>
        </pc:sldMkLst>
        <pc:spChg chg="mod">
          <ac:chgData name="Ariana Benitez" userId="6704cdcb-2452-44d4-a72b-f18d47f0b0af" providerId="ADAL" clId="{9D7711A8-A4D8-43E7-9B1B-7CF0EC1565F6}" dt="2023-10-02T17:01:32.346" v="272" actId="12"/>
          <ac:spMkLst>
            <pc:docMk/>
            <pc:sldMk cId="0" sldId="305"/>
            <ac:spMk id="427" creationId="{00000000-0000-0000-0000-000000000000}"/>
          </ac:spMkLst>
        </pc:spChg>
      </pc:sldChg>
      <pc:sldChg chg="modSp mod">
        <pc:chgData name="Ariana Benitez" userId="6704cdcb-2452-44d4-a72b-f18d47f0b0af" providerId="ADAL" clId="{9D7711A8-A4D8-43E7-9B1B-7CF0EC1565F6}" dt="2023-10-02T17:09:34.577" v="313" actId="12"/>
        <pc:sldMkLst>
          <pc:docMk/>
          <pc:sldMk cId="0" sldId="307"/>
        </pc:sldMkLst>
        <pc:spChg chg="mod">
          <ac:chgData name="Ariana Benitez" userId="6704cdcb-2452-44d4-a72b-f18d47f0b0af" providerId="ADAL" clId="{9D7711A8-A4D8-43E7-9B1B-7CF0EC1565F6}" dt="2023-10-02T17:09:34.577" v="313" actId="12"/>
          <ac:spMkLst>
            <pc:docMk/>
            <pc:sldMk cId="0" sldId="307"/>
            <ac:spMk id="450" creationId="{00000000-0000-0000-0000-000000000000}"/>
          </ac:spMkLst>
        </pc:spChg>
      </pc:sldChg>
      <pc:sldChg chg="modSp mod">
        <pc:chgData name="Ariana Benitez" userId="6704cdcb-2452-44d4-a72b-f18d47f0b0af" providerId="ADAL" clId="{9D7711A8-A4D8-43E7-9B1B-7CF0EC1565F6}" dt="2023-10-02T17:11:02.599" v="323" actId="12"/>
        <pc:sldMkLst>
          <pc:docMk/>
          <pc:sldMk cId="0" sldId="308"/>
        </pc:sldMkLst>
        <pc:spChg chg="mod">
          <ac:chgData name="Ariana Benitez" userId="6704cdcb-2452-44d4-a72b-f18d47f0b0af" providerId="ADAL" clId="{9D7711A8-A4D8-43E7-9B1B-7CF0EC1565F6}" dt="2023-10-02T17:11:02.599" v="323" actId="12"/>
          <ac:spMkLst>
            <pc:docMk/>
            <pc:sldMk cId="0" sldId="308"/>
            <ac:spMk id="461" creationId="{00000000-0000-0000-0000-000000000000}"/>
          </ac:spMkLst>
        </pc:spChg>
      </pc:sldChg>
      <pc:sldChg chg="modSp new mod">
        <pc:chgData name="Ariana Benitez" userId="6704cdcb-2452-44d4-a72b-f18d47f0b0af" providerId="ADAL" clId="{9D7711A8-A4D8-43E7-9B1B-7CF0EC1565F6}" dt="2023-10-02T17:12:13.586" v="337" actId="207"/>
        <pc:sldMkLst>
          <pc:docMk/>
          <pc:sldMk cId="1266145044" sldId="320"/>
        </pc:sldMkLst>
        <pc:spChg chg="mod">
          <ac:chgData name="Ariana Benitez" userId="6704cdcb-2452-44d4-a72b-f18d47f0b0af" providerId="ADAL" clId="{9D7711A8-A4D8-43E7-9B1B-7CF0EC1565F6}" dt="2023-10-02T16:58:02.076" v="243" actId="122"/>
          <ac:spMkLst>
            <pc:docMk/>
            <pc:sldMk cId="1266145044" sldId="320"/>
            <ac:spMk id="2" creationId="{52C1A439-6BC7-0F35-6D7E-6B9FD3C33F9C}"/>
          </ac:spMkLst>
        </pc:spChg>
        <pc:spChg chg="mod">
          <ac:chgData name="Ariana Benitez" userId="6704cdcb-2452-44d4-a72b-f18d47f0b0af" providerId="ADAL" clId="{9D7711A8-A4D8-43E7-9B1B-7CF0EC1565F6}" dt="2023-10-02T17:12:13.586" v="337" actId="207"/>
          <ac:spMkLst>
            <pc:docMk/>
            <pc:sldMk cId="1266145044" sldId="320"/>
            <ac:spMk id="3" creationId="{AF1CC712-4C98-4270-DF7C-56EA7C899B36}"/>
          </ac:spMkLst>
        </pc:spChg>
      </pc:sldChg>
      <pc:sldChg chg="addSp delSp modSp new del mod modClrScheme chgLayout">
        <pc:chgData name="Ariana Benitez" userId="6704cdcb-2452-44d4-a72b-f18d47f0b0af" providerId="ADAL" clId="{9D7711A8-A4D8-43E7-9B1B-7CF0EC1565F6}" dt="2023-10-02T17:06:59.139" v="284" actId="680"/>
        <pc:sldMkLst>
          <pc:docMk/>
          <pc:sldMk cId="1608687833" sldId="321"/>
        </pc:sldMkLst>
        <pc:spChg chg="add del mod">
          <ac:chgData name="Ariana Benitez" userId="6704cdcb-2452-44d4-a72b-f18d47f0b0af" providerId="ADAL" clId="{9D7711A8-A4D8-43E7-9B1B-7CF0EC1565F6}" dt="2023-10-02T17:06:58.403" v="283" actId="700"/>
          <ac:spMkLst>
            <pc:docMk/>
            <pc:sldMk cId="1608687833" sldId="321"/>
            <ac:spMk id="2" creationId="{F203657D-F1C2-F56D-6C0F-42732AD46CFF}"/>
          </ac:spMkLst>
        </pc:spChg>
        <pc:spChg chg="add del mod">
          <ac:chgData name="Ariana Benitez" userId="6704cdcb-2452-44d4-a72b-f18d47f0b0af" providerId="ADAL" clId="{9D7711A8-A4D8-43E7-9B1B-7CF0EC1565F6}" dt="2023-10-02T17:06:58.403" v="283" actId="700"/>
          <ac:spMkLst>
            <pc:docMk/>
            <pc:sldMk cId="1608687833" sldId="321"/>
            <ac:spMk id="3" creationId="{3ADC75CD-EDEB-1742-EF58-83D144150460}"/>
          </ac:spMkLst>
        </pc:spChg>
      </pc:sldChg>
      <pc:sldChg chg="addSp delSp new del mod">
        <pc:chgData name="Ariana Benitez" userId="6704cdcb-2452-44d4-a72b-f18d47f0b0af" providerId="ADAL" clId="{9D7711A8-A4D8-43E7-9B1B-7CF0EC1565F6}" dt="2023-10-02T17:06:31.390" v="279" actId="680"/>
        <pc:sldMkLst>
          <pc:docMk/>
          <pc:sldMk cId="1722555965" sldId="321"/>
        </pc:sldMkLst>
        <pc:spChg chg="add del">
          <ac:chgData name="Ariana Benitez" userId="6704cdcb-2452-44d4-a72b-f18d47f0b0af" providerId="ADAL" clId="{9D7711A8-A4D8-43E7-9B1B-7CF0EC1565F6}" dt="2023-10-02T17:06:30.936" v="278" actId="22"/>
          <ac:spMkLst>
            <pc:docMk/>
            <pc:sldMk cId="1722555965" sldId="321"/>
            <ac:spMk id="3" creationId="{5E1B2DD1-5182-AC83-B55C-470158182A9B}"/>
          </ac:spMkLst>
        </pc:spChg>
      </pc:sldChg>
      <pc:sldChg chg="addSp modSp new mod modClrScheme chgLayout">
        <pc:chgData name="Ariana Benitez" userId="6704cdcb-2452-44d4-a72b-f18d47f0b0af" providerId="ADAL" clId="{9D7711A8-A4D8-43E7-9B1B-7CF0EC1565F6}" dt="2023-10-02T17:08:27.688" v="301" actId="1076"/>
        <pc:sldMkLst>
          <pc:docMk/>
          <pc:sldMk cId="2241692024" sldId="321"/>
        </pc:sldMkLst>
        <pc:spChg chg="add mod">
          <ac:chgData name="Ariana Benitez" userId="6704cdcb-2452-44d4-a72b-f18d47f0b0af" providerId="ADAL" clId="{9D7711A8-A4D8-43E7-9B1B-7CF0EC1565F6}" dt="2023-10-02T17:07:16.232" v="289" actId="122"/>
          <ac:spMkLst>
            <pc:docMk/>
            <pc:sldMk cId="2241692024" sldId="321"/>
            <ac:spMk id="2" creationId="{ADAF8E81-D8E2-B2C1-98D4-DF74358552D0}"/>
          </ac:spMkLst>
        </pc:spChg>
        <pc:spChg chg="add mod">
          <ac:chgData name="Ariana Benitez" userId="6704cdcb-2452-44d4-a72b-f18d47f0b0af" providerId="ADAL" clId="{9D7711A8-A4D8-43E7-9B1B-7CF0EC1565F6}" dt="2023-10-02T17:08:23.710" v="300" actId="255"/>
          <ac:spMkLst>
            <pc:docMk/>
            <pc:sldMk cId="2241692024" sldId="321"/>
            <ac:spMk id="3" creationId="{0BC889D7-8E45-EE5A-5470-EBD1150700C0}"/>
          </ac:spMkLst>
        </pc:spChg>
        <pc:picChg chg="add mod">
          <ac:chgData name="Ariana Benitez" userId="6704cdcb-2452-44d4-a72b-f18d47f0b0af" providerId="ADAL" clId="{9D7711A8-A4D8-43E7-9B1B-7CF0EC1565F6}" dt="2023-10-02T17:08:27.688" v="301" actId="1076"/>
          <ac:picMkLst>
            <pc:docMk/>
            <pc:sldMk cId="2241692024" sldId="321"/>
            <ac:picMk id="4" creationId="{A5AD106F-6469-79D7-7424-43589C5D22E7}"/>
          </ac:picMkLst>
        </pc:picChg>
      </pc:sldChg>
      <pc:sldChg chg="modSp new mod">
        <pc:chgData name="Ariana Benitez" userId="6704cdcb-2452-44d4-a72b-f18d47f0b0af" providerId="ADAL" clId="{9D7711A8-A4D8-43E7-9B1B-7CF0EC1565F6}" dt="2023-10-02T17:12:03.230" v="336" actId="207"/>
        <pc:sldMkLst>
          <pc:docMk/>
          <pc:sldMk cId="3510530583" sldId="322"/>
        </pc:sldMkLst>
        <pc:spChg chg="mod">
          <ac:chgData name="Ariana Benitez" userId="6704cdcb-2452-44d4-a72b-f18d47f0b0af" providerId="ADAL" clId="{9D7711A8-A4D8-43E7-9B1B-7CF0EC1565F6}" dt="2023-10-02T17:11:36.030" v="333" actId="122"/>
          <ac:spMkLst>
            <pc:docMk/>
            <pc:sldMk cId="3510530583" sldId="322"/>
            <ac:spMk id="2" creationId="{13F8C448-3E66-D90F-CB06-26F504A4E33D}"/>
          </ac:spMkLst>
        </pc:spChg>
        <pc:spChg chg="mod">
          <ac:chgData name="Ariana Benitez" userId="6704cdcb-2452-44d4-a72b-f18d47f0b0af" providerId="ADAL" clId="{9D7711A8-A4D8-43E7-9B1B-7CF0EC1565F6}" dt="2023-10-02T17:12:03.230" v="336" actId="207"/>
          <ac:spMkLst>
            <pc:docMk/>
            <pc:sldMk cId="3510530583" sldId="322"/>
            <ac:spMk id="3" creationId="{E58E07FE-9E75-D951-9D84-5B0C427849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1b012ec82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91b012ec82_1_22:notes"/>
          <p:cNvSpPr txBox="1">
            <a:spLocks noGrp="1"/>
          </p:cNvSpPr>
          <p:nvPr>
            <p:ph type="body" idx="1"/>
          </p:nvPr>
        </p:nvSpPr>
        <p:spPr>
          <a:xfrm>
            <a:off x="686098" y="4343703"/>
            <a:ext cx="5485781" cy="4114000"/>
          </a:xfrm>
          <a:prstGeom prst="rect">
            <a:avLst/>
          </a:prstGeom>
          <a:noFill/>
          <a:ln>
            <a:noFill/>
          </a:ln>
        </p:spPr>
        <p:txBody>
          <a:bodyPr spcFirstLastPara="1" wrap="square" lIns="86175" tIns="86175" rIns="86175" bIns="86175" anchor="t" anchorCtr="0">
            <a:noAutofit/>
          </a:bodyPr>
          <a:lstStyle/>
          <a:p>
            <a:pPr marL="0" lvl="0" indent="0" algn="l" rtl="0">
              <a:lnSpc>
                <a:spcPct val="100000"/>
              </a:lnSpc>
              <a:spcBef>
                <a:spcPts val="0"/>
              </a:spcBef>
              <a:spcAft>
                <a:spcPts val="0"/>
              </a:spcAft>
              <a:buSzPts val="1100"/>
              <a:buNone/>
            </a:pPr>
            <a:endParaRPr sz="1300"/>
          </a:p>
        </p:txBody>
      </p:sp>
      <p:sp>
        <p:nvSpPr>
          <p:cNvPr id="102" name="Google Shape;102;g91b012ec82_1_22:notes"/>
          <p:cNvSpPr txBox="1">
            <a:spLocks noGrp="1"/>
          </p:cNvSpPr>
          <p:nvPr>
            <p:ph type="sldNum" idx="12"/>
          </p:nvPr>
        </p:nvSpPr>
        <p:spPr>
          <a:xfrm>
            <a:off x="3884414" y="8685894"/>
            <a:ext cx="2971969" cy="456571"/>
          </a:xfrm>
          <a:prstGeom prst="rect">
            <a:avLst/>
          </a:prstGeom>
          <a:noFill/>
          <a:ln>
            <a:noFill/>
          </a:ln>
        </p:spPr>
        <p:txBody>
          <a:bodyPr spcFirstLastPara="1" wrap="square" lIns="86175" tIns="86175" rIns="86175" bIns="86175" anchor="ctr" anchorCtr="0">
            <a:noAutofit/>
          </a:bodyPr>
          <a:lstStyle/>
          <a:p>
            <a:pPr marL="0" marR="0" lvl="0" indent="0" algn="l"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93de7df452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Times"/>
                <a:ea typeface="Times"/>
                <a:cs typeface="Times"/>
                <a:sym typeface="Times"/>
              </a:rPr>
              <a:t>12</a:t>
            </a:fld>
            <a:endParaRPr sz="1300" b="0" i="0" u="none" strike="noStrike" cap="none">
              <a:solidFill>
                <a:schemeClr val="dk1"/>
              </a:solidFill>
              <a:latin typeface="Times"/>
              <a:ea typeface="Times"/>
              <a:cs typeface="Times"/>
              <a:sym typeface="Times"/>
            </a:endParaRPr>
          </a:p>
        </p:txBody>
      </p:sp>
      <p:sp>
        <p:nvSpPr>
          <p:cNvPr id="157" name="Google Shape;157;g93de7df452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8" name="Google Shape;158;g93de7df452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3de7df452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93de7df452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93de7df452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93de7df452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93de7df452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93de7df452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93de7df452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93de7df452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ef2238e9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eef2238e9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d595216a5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ed595216a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endParaRPr b="1">
              <a:solidFill>
                <a:srgbClr val="9900FF"/>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3de7df452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93de7df452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How many kids have been re-classified?</a:t>
            </a:r>
            <a:endParaRPr/>
          </a:p>
          <a:p>
            <a:pPr marL="171450" lvl="0" indent="-171450" algn="l" rtl="0">
              <a:lnSpc>
                <a:spcPct val="100000"/>
              </a:lnSpc>
              <a:spcBef>
                <a:spcPts val="0"/>
              </a:spcBef>
              <a:spcAft>
                <a:spcPts val="0"/>
              </a:spcAft>
              <a:buClr>
                <a:schemeClr val="dk1"/>
              </a:buClr>
              <a:buSzPts val="1200"/>
              <a:buFont typeface="Arial"/>
              <a:buChar char="•"/>
            </a:pPr>
            <a:r>
              <a:rPr lang="en-US"/>
              <a:t>Needs assessment should be given to the parents during the Spring, in order to plan for the following year!!</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Ed Code S1101.1 (CA): if 15% of your community speaks other language than English, the information should be translated.</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Federal Government says: if 1% of the community speaks other language the information should be translated.</a:t>
            </a:r>
            <a:endParaRPr/>
          </a:p>
        </p:txBody>
      </p:sp>
      <p:sp>
        <p:nvSpPr>
          <p:cNvPr id="201" name="Google Shape;201;g93de7df452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8fb3d2395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8fb3d239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98fb3d2395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98fb3d2395_0_100:notes"/>
          <p:cNvSpPr txBox="1">
            <a:spLocks noGrp="1"/>
          </p:cNvSpPr>
          <p:nvPr>
            <p:ph type="body" idx="1"/>
          </p:nvPr>
        </p:nvSpPr>
        <p:spPr>
          <a:xfrm>
            <a:off x="685800" y="4343400"/>
            <a:ext cx="5486400" cy="4114800"/>
          </a:xfrm>
          <a:prstGeom prst="rect">
            <a:avLst/>
          </a:prstGeom>
        </p:spPr>
        <p:txBody>
          <a:bodyPr spcFirstLastPara="1" wrap="square" lIns="86175" tIns="86175" rIns="86175" bIns="86175" anchor="t" anchorCtr="0">
            <a:noAutofit/>
          </a:bodyPr>
          <a:lstStyle/>
          <a:p>
            <a:pPr marL="0" lvl="0" indent="0" algn="l" rtl="0">
              <a:lnSpc>
                <a:spcPct val="115000"/>
              </a:lnSpc>
              <a:spcBef>
                <a:spcPts val="0"/>
              </a:spcBef>
              <a:spcAft>
                <a:spcPts val="0"/>
              </a:spcAft>
              <a:buNone/>
            </a:pPr>
            <a:r>
              <a:rPr lang="en-US" sz="1300"/>
              <a:t>Everyone participating today is most likely in different stages of the needs assessment. Reflect on what you have accomplished with your ELAC up to this point, and determine which of these questions may still need some consideration. In addition to what is suggested, think of any questions that are relative to your local context. Take a minute to read through the questions now. </a:t>
            </a:r>
            <a:endParaRPr sz="1300"/>
          </a:p>
          <a:p>
            <a:pPr marL="0" lvl="0" indent="0" algn="l" rtl="0">
              <a:spcBef>
                <a:spcPts val="1600"/>
              </a:spcBef>
              <a:spcAft>
                <a:spcPts val="0"/>
              </a:spcAft>
              <a:buNone/>
            </a:pP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3d7e3f1d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3d7e3f1d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98fb3d2395_0_105:notes"/>
          <p:cNvSpPr txBox="1">
            <a:spLocks noGrp="1"/>
          </p:cNvSpPr>
          <p:nvPr>
            <p:ph type="body" idx="1"/>
          </p:nvPr>
        </p:nvSpPr>
        <p:spPr>
          <a:xfrm>
            <a:off x="686098" y="4343703"/>
            <a:ext cx="5485800" cy="4113900"/>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a:p>
        </p:txBody>
      </p:sp>
      <p:sp>
        <p:nvSpPr>
          <p:cNvPr id="219" name="Google Shape;219;g98fb3d2395_0_105:notes"/>
          <p:cNvSpPr>
            <a:spLocks noGrp="1" noRot="1" noChangeAspect="1"/>
          </p:cNvSpPr>
          <p:nvPr>
            <p:ph type="sldImg" idx="2"/>
          </p:nvPr>
        </p:nvSpPr>
        <p:spPr>
          <a:xfrm>
            <a:off x="428625" y="686405"/>
            <a:ext cx="6000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3d7e3f1d4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3d7e3f1d4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endParaRPr b="1">
              <a:solidFill>
                <a:srgbClr val="9900FF"/>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5d9e15dc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95d9e15dc0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Let’s take a minute to network with our colleagues. You will be sent to breakout rooms. Share what you heard/learned and what your next steps are in completing the needs assessment?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93de7df452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Times"/>
                <a:ea typeface="Times"/>
                <a:cs typeface="Times"/>
                <a:sym typeface="Times"/>
              </a:rPr>
              <a:t>31</a:t>
            </a:fld>
            <a:endParaRPr sz="1300" b="0" i="0" u="none" strike="noStrike" cap="none">
              <a:solidFill>
                <a:schemeClr val="dk1"/>
              </a:solidFill>
              <a:latin typeface="Times"/>
              <a:ea typeface="Times"/>
              <a:cs typeface="Times"/>
              <a:sym typeface="Times"/>
            </a:endParaRPr>
          </a:p>
        </p:txBody>
      </p:sp>
      <p:sp>
        <p:nvSpPr>
          <p:cNvPr id="237" name="Google Shape;237;g93de7df45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g93de7df45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eriod"/>
            </a:pPr>
            <a:r>
              <a:rPr lang="en-US"/>
              <a:t>Review the different sections of a school plan.</a:t>
            </a:r>
            <a:endParaRPr/>
          </a:p>
          <a:p>
            <a:pPr marL="685800" marR="0" lvl="1" indent="-228600" algn="l" rtl="0">
              <a:lnSpc>
                <a:spcPct val="100000"/>
              </a:lnSpc>
              <a:spcBef>
                <a:spcPts val="0"/>
              </a:spcBef>
              <a:spcAft>
                <a:spcPts val="0"/>
              </a:spcAft>
              <a:buClr>
                <a:schemeClr val="dk1"/>
              </a:buClr>
              <a:buSzPts val="1200"/>
              <a:buFont typeface="Arial"/>
              <a:buChar char="•"/>
            </a:pPr>
            <a:r>
              <a:rPr lang="en-US"/>
              <a:t>Additional services for the development of English</a:t>
            </a:r>
            <a:endParaRPr/>
          </a:p>
          <a:p>
            <a:pPr marL="685800" lvl="1" indent="-228600" algn="l" rtl="0">
              <a:lnSpc>
                <a:spcPct val="100000"/>
              </a:lnSpc>
              <a:spcBef>
                <a:spcPts val="0"/>
              </a:spcBef>
              <a:spcAft>
                <a:spcPts val="0"/>
              </a:spcAft>
              <a:buClr>
                <a:schemeClr val="dk1"/>
              </a:buClr>
              <a:buSzPts val="1200"/>
              <a:buFont typeface="Arial"/>
              <a:buChar char="•"/>
            </a:pPr>
            <a:r>
              <a:rPr lang="en-US"/>
              <a:t>Services in the Special Education program</a:t>
            </a:r>
            <a:endParaRPr/>
          </a:p>
          <a:p>
            <a:pPr marL="685800" lvl="1" indent="-228600" algn="l" rtl="0">
              <a:lnSpc>
                <a:spcPct val="100000"/>
              </a:lnSpc>
              <a:spcBef>
                <a:spcPts val="0"/>
              </a:spcBef>
              <a:spcAft>
                <a:spcPts val="0"/>
              </a:spcAft>
              <a:buClr>
                <a:schemeClr val="dk1"/>
              </a:buClr>
              <a:buSzPts val="1200"/>
              <a:buFont typeface="Arial"/>
              <a:buChar char="•"/>
            </a:pPr>
            <a:r>
              <a:rPr lang="en-US"/>
              <a:t>Additional services in academic areas (Ex: Math)</a:t>
            </a:r>
            <a:endParaRPr/>
          </a:p>
          <a:p>
            <a:pPr marL="228600" lvl="0" indent="-152400" algn="l" rtl="0">
              <a:lnSpc>
                <a:spcPct val="100000"/>
              </a:lnSpc>
              <a:spcBef>
                <a:spcPts val="0"/>
              </a:spcBef>
              <a:spcAft>
                <a:spcPts val="0"/>
              </a:spcAft>
              <a:buClr>
                <a:schemeClr val="dk1"/>
              </a:buClr>
              <a:buSzPts val="1200"/>
              <a:buFont typeface="Calibri"/>
              <a:buNone/>
            </a:pP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Both “School Plan and LCAP” have goals, budget and program!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3de7df452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Times"/>
                <a:ea typeface="Times"/>
                <a:cs typeface="Times"/>
                <a:sym typeface="Times"/>
              </a:rPr>
              <a:t>32</a:t>
            </a:fld>
            <a:endParaRPr sz="1300" b="0" i="0" u="none" strike="noStrike" cap="none">
              <a:solidFill>
                <a:schemeClr val="dk1"/>
              </a:solidFill>
              <a:latin typeface="Times"/>
              <a:ea typeface="Times"/>
              <a:cs typeface="Times"/>
              <a:sym typeface="Times"/>
            </a:endParaRPr>
          </a:p>
        </p:txBody>
      </p:sp>
      <p:sp>
        <p:nvSpPr>
          <p:cNvPr id="245" name="Google Shape;245;g93de7df452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6" name="Google Shape;246;g93de7df452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3de7df452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93de7df452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How many kids have been re-classified?</a:t>
            </a:r>
            <a:endParaRPr/>
          </a:p>
          <a:p>
            <a:pPr marL="171450" lvl="0" indent="-171450" algn="l" rtl="0">
              <a:lnSpc>
                <a:spcPct val="100000"/>
              </a:lnSpc>
              <a:spcBef>
                <a:spcPts val="0"/>
              </a:spcBef>
              <a:spcAft>
                <a:spcPts val="0"/>
              </a:spcAft>
              <a:buClr>
                <a:schemeClr val="dk1"/>
              </a:buClr>
              <a:buSzPts val="1200"/>
              <a:buFont typeface="Arial"/>
              <a:buChar char="•"/>
            </a:pPr>
            <a:r>
              <a:rPr lang="en-US"/>
              <a:t>Needs assessment should be given to the parents during the Spring, in order to plan for the following year!!</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Ed Code S1101.1 (CA): if 15% of your community speaks other language than English, the information should be translated.</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Federal Government says: if 1% of the community speaks other language the information should be translated.</a:t>
            </a:r>
            <a:endParaRPr/>
          </a:p>
        </p:txBody>
      </p:sp>
      <p:sp>
        <p:nvSpPr>
          <p:cNvPr id="254" name="Google Shape;254;g93de7df452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3d7e3f1d4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3d7e3f1d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endParaRPr b="1">
              <a:solidFill>
                <a:srgbClr val="9900FF"/>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91b012ec82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91b012ec82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Parents of English learners comprise at least the same percentage of the ELAC membership as English learners constitute of the school</a:t>
            </a:r>
            <a:r>
              <a:rPr lang="en-US">
                <a:latin typeface="MS PGothic"/>
                <a:ea typeface="MS PGothic"/>
                <a:cs typeface="MS PGothic"/>
                <a:sym typeface="MS PGothic"/>
              </a:rPr>
              <a:t>’</a:t>
            </a:r>
            <a:r>
              <a:rPr lang="en-US"/>
              <a:t>s total student population. For example, if 25% of the students in a school are ELs, then parents/guardians of ELs must comprise 25% of the ELAC membership.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Other members of the ELAC can be parents/guardians, school staff, and/or community members as long as the minimum percentage requirement for EL parents is maintained.</a:t>
            </a:r>
            <a:endParaRPr/>
          </a:p>
          <a:p>
            <a:pPr marL="0" lvl="0" indent="0" algn="l" rtl="0">
              <a:lnSpc>
                <a:spcPct val="100000"/>
              </a:lnSpc>
              <a:spcBef>
                <a:spcPts val="0"/>
              </a:spcBef>
              <a:spcAft>
                <a:spcPts val="0"/>
              </a:spcAft>
              <a:buSzPts val="1400"/>
              <a:buNone/>
            </a:pPr>
            <a:endParaRPr/>
          </a:p>
        </p:txBody>
      </p:sp>
      <p:sp>
        <p:nvSpPr>
          <p:cNvPr id="266" name="Google Shape;266;g91b012ec82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91b012ec82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91b012ec82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91b012ec82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1b012ec82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Times"/>
                <a:ea typeface="Times"/>
                <a:cs typeface="Times"/>
                <a:sym typeface="Times"/>
              </a:rPr>
              <a:t>37</a:t>
            </a:fld>
            <a:endParaRPr sz="1300" b="0" i="0" u="none" strike="noStrike" cap="none">
              <a:solidFill>
                <a:schemeClr val="dk1"/>
              </a:solidFill>
              <a:latin typeface="Times"/>
              <a:ea typeface="Times"/>
              <a:cs typeface="Times"/>
              <a:sym typeface="Times"/>
            </a:endParaRPr>
          </a:p>
        </p:txBody>
      </p:sp>
      <p:sp>
        <p:nvSpPr>
          <p:cNvPr id="279" name="Google Shape;279;g91b012ec82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0" name="Google Shape;280;g91b012ec82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*Ed code says that a “school needs” to have enough meetings to fulfill the responsibilities. It does </a:t>
            </a:r>
            <a:r>
              <a:rPr lang="en-US" u="sng"/>
              <a:t>not</a:t>
            </a:r>
            <a:r>
              <a:rPr lang="en-US"/>
              <a:t> specify the number of meetings. It depends on the school of the school district.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3d7e3f1d4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3d7e3f1d4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8fb3d239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98fb3d239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93de7df452_0_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93de7df452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3d7e3f1d4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3d7e3f1d4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endParaRPr b="1">
              <a:solidFill>
                <a:srgbClr val="9900FF"/>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5" name="Google Shape;30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98fb3d2395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98fb3d2395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98fb3d2395_0_4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98fb3d2395_0_4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98fb3d2395_0_4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g98fb3d2395_0_4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98fb3d2395_0_4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98fb3d2395_0_4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52400" algn="l" rtl="0">
              <a:lnSpc>
                <a:spcPct val="100000"/>
              </a:lnSpc>
              <a:spcBef>
                <a:spcPts val="0"/>
              </a:spcBef>
              <a:spcAft>
                <a:spcPts val="0"/>
              </a:spcAft>
              <a:buClr>
                <a:schemeClr val="dk1"/>
              </a:buClr>
              <a:buSzPts val="1200"/>
              <a:buFont typeface="Calibri"/>
              <a:buNone/>
            </a:pPr>
            <a:endParaRPr>
              <a:solidFill>
                <a:srgbClr val="FF0000"/>
              </a:solidFill>
            </a:endParaRPr>
          </a:p>
        </p:txBody>
      </p:sp>
      <p:sp>
        <p:nvSpPr>
          <p:cNvPr id="323" name="Google Shape;323;g98fb3d2395_0_4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8fb3d2395_0_4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98fb3d2395_0_4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eriod"/>
            </a:pPr>
            <a:r>
              <a:rPr lang="en-US"/>
              <a:t>SPSA: Single Plan for Student Achievement</a:t>
            </a:r>
            <a:endParaRPr/>
          </a:p>
          <a:p>
            <a:pPr marL="685800" lvl="1" indent="-152400" algn="l" rtl="0">
              <a:lnSpc>
                <a:spcPct val="100000"/>
              </a:lnSpc>
              <a:spcBef>
                <a:spcPts val="0"/>
              </a:spcBef>
              <a:spcAft>
                <a:spcPts val="0"/>
              </a:spcAft>
              <a:buClr>
                <a:schemeClr val="dk1"/>
              </a:buClr>
              <a:buSzPts val="1200"/>
              <a:buFont typeface="Calibri"/>
              <a:buNone/>
            </a:pPr>
            <a:endParaRPr/>
          </a:p>
          <a:p>
            <a:pPr marL="685800" lvl="1" indent="-228600" algn="l" rtl="0">
              <a:lnSpc>
                <a:spcPct val="100000"/>
              </a:lnSpc>
              <a:spcBef>
                <a:spcPts val="0"/>
              </a:spcBef>
              <a:spcAft>
                <a:spcPts val="0"/>
              </a:spcAft>
              <a:buClr>
                <a:schemeClr val="dk1"/>
              </a:buClr>
              <a:buSzPts val="1200"/>
              <a:buFont typeface="Calibri"/>
              <a:buAutoNum type="alphaLcPeriod"/>
            </a:pPr>
            <a:r>
              <a:rPr lang="en-US"/>
              <a:t>Additional services for the development of English</a:t>
            </a:r>
            <a:endParaRPr/>
          </a:p>
          <a:p>
            <a:pPr marL="685800" lvl="1" indent="-152400" algn="l" rtl="0">
              <a:lnSpc>
                <a:spcPct val="100000"/>
              </a:lnSpc>
              <a:spcBef>
                <a:spcPts val="0"/>
              </a:spcBef>
              <a:spcAft>
                <a:spcPts val="0"/>
              </a:spcAft>
              <a:buClr>
                <a:schemeClr val="dk1"/>
              </a:buClr>
              <a:buSzPts val="1200"/>
              <a:buFont typeface="Calibri"/>
              <a:buNone/>
            </a:pPr>
            <a:endParaRPr/>
          </a:p>
          <a:p>
            <a:pPr marL="685800" lvl="1" indent="-228600" algn="l" rtl="0">
              <a:lnSpc>
                <a:spcPct val="100000"/>
              </a:lnSpc>
              <a:spcBef>
                <a:spcPts val="0"/>
              </a:spcBef>
              <a:spcAft>
                <a:spcPts val="0"/>
              </a:spcAft>
              <a:buClr>
                <a:schemeClr val="dk1"/>
              </a:buClr>
              <a:buSzPts val="1200"/>
              <a:buFont typeface="Calibri"/>
              <a:buAutoNum type="alphaLcPeriod"/>
            </a:pPr>
            <a:r>
              <a:rPr lang="en-US"/>
              <a:t>Additional services in academic areas, for example, math</a:t>
            </a:r>
            <a:endParaRPr/>
          </a:p>
          <a:p>
            <a:pPr marL="685800" lvl="1" indent="-152400" algn="l" rtl="0">
              <a:lnSpc>
                <a:spcPct val="100000"/>
              </a:lnSpc>
              <a:spcBef>
                <a:spcPts val="0"/>
              </a:spcBef>
              <a:spcAft>
                <a:spcPts val="0"/>
              </a:spcAft>
              <a:buClr>
                <a:schemeClr val="dk1"/>
              </a:buClr>
              <a:buSzPts val="1200"/>
              <a:buFont typeface="Calibri"/>
              <a:buNone/>
            </a:pPr>
            <a:endParaRPr/>
          </a:p>
          <a:p>
            <a:pPr marL="685800" lvl="1" indent="-228600" algn="l" rtl="0">
              <a:lnSpc>
                <a:spcPct val="100000"/>
              </a:lnSpc>
              <a:spcBef>
                <a:spcPts val="0"/>
              </a:spcBef>
              <a:spcAft>
                <a:spcPts val="0"/>
              </a:spcAft>
              <a:buClr>
                <a:schemeClr val="dk1"/>
              </a:buClr>
              <a:buSzPts val="1200"/>
              <a:buFont typeface="Calibri"/>
              <a:buAutoNum type="alphaLcPeriod"/>
            </a:pPr>
            <a:r>
              <a:rPr lang="en-US"/>
              <a:t>Services in the Special Education program, A-G and AP Courses</a:t>
            </a:r>
            <a:endParaRPr/>
          </a:p>
          <a:p>
            <a:pPr marL="685800" lvl="1" indent="-152400" algn="l" rtl="0">
              <a:lnSpc>
                <a:spcPct val="100000"/>
              </a:lnSpc>
              <a:spcBef>
                <a:spcPts val="0"/>
              </a:spcBef>
              <a:spcAft>
                <a:spcPts val="0"/>
              </a:spcAft>
              <a:buClr>
                <a:schemeClr val="dk1"/>
              </a:buClr>
              <a:buSzPts val="1200"/>
              <a:buFont typeface="Calibri"/>
              <a:buNone/>
            </a:pPr>
            <a:endParaRPr/>
          </a:p>
          <a:p>
            <a:pPr marL="685800" lvl="1" indent="-228600" algn="l" rtl="0">
              <a:lnSpc>
                <a:spcPct val="100000"/>
              </a:lnSpc>
              <a:spcBef>
                <a:spcPts val="0"/>
              </a:spcBef>
              <a:spcAft>
                <a:spcPts val="0"/>
              </a:spcAft>
              <a:buClr>
                <a:schemeClr val="dk1"/>
              </a:buClr>
              <a:buSzPts val="1200"/>
              <a:buFont typeface="Calibri"/>
              <a:buAutoNum type="alphaLcPeriod"/>
            </a:pPr>
            <a:r>
              <a:rPr lang="en-US"/>
              <a:t>Letters to parents explaining the results of exams and services</a:t>
            </a:r>
            <a:endParaRPr/>
          </a:p>
          <a:p>
            <a:pPr marL="685800" lvl="1" indent="-152400" algn="l" rtl="0">
              <a:lnSpc>
                <a:spcPct val="100000"/>
              </a:lnSpc>
              <a:spcBef>
                <a:spcPts val="0"/>
              </a:spcBef>
              <a:spcAft>
                <a:spcPts val="0"/>
              </a:spcAft>
              <a:buClr>
                <a:schemeClr val="dk1"/>
              </a:buClr>
              <a:buSzPts val="1200"/>
              <a:buFont typeface="Calibri"/>
              <a:buNone/>
            </a:pPr>
            <a:endParaRPr/>
          </a:p>
          <a:p>
            <a:pPr marL="685800" lvl="1" indent="-228600" algn="l" rtl="0">
              <a:lnSpc>
                <a:spcPct val="100000"/>
              </a:lnSpc>
              <a:spcBef>
                <a:spcPts val="0"/>
              </a:spcBef>
              <a:spcAft>
                <a:spcPts val="0"/>
              </a:spcAft>
              <a:buClr>
                <a:schemeClr val="dk1"/>
              </a:buClr>
              <a:buSzPts val="1200"/>
              <a:buFont typeface="Calibri"/>
              <a:buAutoNum type="alphaLcPeriod"/>
            </a:pPr>
            <a:r>
              <a:rPr lang="en-US"/>
              <a:t>Look into statistics how ELs are doing in ELPAC</a:t>
            </a:r>
            <a:endParaRPr/>
          </a:p>
          <a:p>
            <a:pPr marL="685800" lvl="1" indent="-152400" algn="l" rtl="0">
              <a:lnSpc>
                <a:spcPct val="100000"/>
              </a:lnSpc>
              <a:spcBef>
                <a:spcPts val="0"/>
              </a:spcBef>
              <a:spcAft>
                <a:spcPts val="0"/>
              </a:spcAft>
              <a:buClr>
                <a:schemeClr val="dk1"/>
              </a:buClr>
              <a:buSzPts val="1200"/>
              <a:buFont typeface="Calibri"/>
              <a:buNone/>
            </a:pPr>
            <a:endParaRPr/>
          </a:p>
          <a:p>
            <a:pPr marL="685800" lvl="1" indent="-228600" algn="l" rtl="0">
              <a:lnSpc>
                <a:spcPct val="100000"/>
              </a:lnSpc>
              <a:spcBef>
                <a:spcPts val="0"/>
              </a:spcBef>
              <a:spcAft>
                <a:spcPts val="0"/>
              </a:spcAft>
              <a:buClr>
                <a:schemeClr val="dk1"/>
              </a:buClr>
              <a:buSzPts val="1200"/>
              <a:buFont typeface="Calibri"/>
              <a:buAutoNum type="alphaLcPeriod"/>
            </a:pPr>
            <a:r>
              <a:rPr lang="en-US"/>
              <a:t>Look into Castaneda’s 3 part test when reviewing the program</a:t>
            </a:r>
            <a:endParaRPr/>
          </a:p>
          <a:p>
            <a:pPr marL="685800" lvl="1" indent="-152400" algn="l" rtl="0">
              <a:lnSpc>
                <a:spcPct val="100000"/>
              </a:lnSpc>
              <a:spcBef>
                <a:spcPts val="0"/>
              </a:spcBef>
              <a:spcAft>
                <a:spcPts val="0"/>
              </a:spcAft>
              <a:buClr>
                <a:schemeClr val="dk1"/>
              </a:buClr>
              <a:buSzPts val="1200"/>
              <a:buFont typeface="Calibri"/>
              <a:buNone/>
            </a:pPr>
            <a:endParaRPr/>
          </a:p>
        </p:txBody>
      </p:sp>
      <p:sp>
        <p:nvSpPr>
          <p:cNvPr id="329" name="Google Shape;329;g98fb3d2395_0_4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98fb3d2395_0_4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98fb3d2395_0_4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Review survey sent home to determine needs.</a:t>
            </a:r>
            <a:endParaRPr/>
          </a:p>
          <a:p>
            <a:pPr marL="228600" lvl="0" indent="-152400" algn="l" rtl="0">
              <a:lnSpc>
                <a:spcPct val="100000"/>
              </a:lnSpc>
              <a:spcBef>
                <a:spcPts val="0"/>
              </a:spcBef>
              <a:spcAft>
                <a:spcPts val="0"/>
              </a:spcAft>
              <a:buClr>
                <a:schemeClr val="dk1"/>
              </a:buClr>
              <a:buSzPts val="1200"/>
              <a:buFont typeface="Calibri"/>
              <a:buNone/>
            </a:pP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Show samples (Vista and Sweetwater).</a:t>
            </a:r>
            <a:endParaRPr/>
          </a:p>
          <a:p>
            <a:pPr marL="228600" lvl="0" indent="-152400" algn="l" rtl="0">
              <a:lnSpc>
                <a:spcPct val="100000"/>
              </a:lnSpc>
              <a:spcBef>
                <a:spcPts val="0"/>
              </a:spcBef>
              <a:spcAft>
                <a:spcPts val="0"/>
              </a:spcAft>
              <a:buClr>
                <a:schemeClr val="dk1"/>
              </a:buClr>
              <a:buSzPts val="1200"/>
              <a:buFont typeface="Calibri"/>
              <a:buNone/>
            </a:pP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Review survey sent home to determine needs.</a:t>
            </a:r>
            <a:endParaRPr/>
          </a:p>
          <a:p>
            <a:pPr marL="228600" lvl="0" indent="-152400" algn="l" rtl="0">
              <a:lnSpc>
                <a:spcPct val="100000"/>
              </a:lnSpc>
              <a:spcBef>
                <a:spcPts val="0"/>
              </a:spcBef>
              <a:spcAft>
                <a:spcPts val="0"/>
              </a:spcAft>
              <a:buClr>
                <a:schemeClr val="dk1"/>
              </a:buClr>
              <a:buSzPts val="1200"/>
              <a:buFont typeface="Calibri"/>
              <a:buNone/>
            </a:pP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Show samples (Vista and Sweetwater).</a:t>
            </a:r>
            <a:endParaRPr/>
          </a:p>
          <a:p>
            <a:pPr marL="228600" lvl="0" indent="-152400" algn="l" rtl="0">
              <a:lnSpc>
                <a:spcPct val="100000"/>
              </a:lnSpc>
              <a:spcBef>
                <a:spcPts val="0"/>
              </a:spcBef>
              <a:spcAft>
                <a:spcPts val="0"/>
              </a:spcAft>
              <a:buClr>
                <a:schemeClr val="dk1"/>
              </a:buClr>
              <a:buSzPts val="1200"/>
              <a:buFont typeface="Calibri"/>
              <a:buNone/>
            </a:pP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Verify that the survey and letters to the parents are available in the languages needed</a:t>
            </a:r>
            <a:endParaRPr/>
          </a:p>
          <a:p>
            <a:pPr marL="228600" lvl="0" indent="-152400" algn="l" rtl="0">
              <a:lnSpc>
                <a:spcPct val="100000"/>
              </a:lnSpc>
              <a:spcBef>
                <a:spcPts val="0"/>
              </a:spcBef>
              <a:spcAft>
                <a:spcPts val="0"/>
              </a:spcAft>
              <a:buClr>
                <a:schemeClr val="dk1"/>
              </a:buClr>
              <a:buSzPts val="1200"/>
              <a:buFont typeface="Calibri"/>
              <a:buNone/>
            </a:pP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Verifying that the evaluation takes into account the needs of each school</a:t>
            </a:r>
            <a:endParaRPr/>
          </a:p>
          <a:p>
            <a:pPr marL="228600" lvl="0" indent="-152400" algn="l" rtl="0">
              <a:lnSpc>
                <a:spcPct val="100000"/>
              </a:lnSpc>
              <a:spcBef>
                <a:spcPts val="0"/>
              </a:spcBef>
              <a:spcAft>
                <a:spcPts val="0"/>
              </a:spcAft>
              <a:buClr>
                <a:schemeClr val="dk1"/>
              </a:buClr>
              <a:buSzPts val="1200"/>
              <a:buFont typeface="Calibri"/>
              <a:buNone/>
            </a:pP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Verifying that the results of surveys reflect the needed changes (15% Rule Ed Code 51101.1)</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36" name="Google Shape;336;g98fb3d2395_0_4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98fb3d2395_0_4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98fb3d2395_0_4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43" name="Google Shape;343;g98fb3d2395_0_4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1b012ec8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91b012ec8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98fb3d2395_0_4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98fb3d2395_0_4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what document do we find this information?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Share PD your educators are receiving</a:t>
            </a:r>
            <a:endParaRPr/>
          </a:p>
          <a:p>
            <a:pPr marL="0" lvl="0" indent="0" algn="l" rtl="0">
              <a:lnSpc>
                <a:spcPct val="100000"/>
              </a:lnSpc>
              <a:spcBef>
                <a:spcPts val="0"/>
              </a:spcBef>
              <a:spcAft>
                <a:spcPts val="0"/>
              </a:spcAft>
              <a:buSzPts val="1400"/>
              <a:buNone/>
            </a:pPr>
            <a:endParaRPr/>
          </a:p>
        </p:txBody>
      </p:sp>
      <p:sp>
        <p:nvSpPr>
          <p:cNvPr id="350" name="Google Shape;350;g98fb3d2395_0_4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98fb3d2395_0_4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98fb3d2395_0_4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57" name="Google Shape;357;g98fb3d2395_0_4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98fb3d2395_0_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98fb3d2395_0_4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It needs to be an annual “Notification Letter” that goes on every year (Title I &amp; III)</a:t>
            </a:r>
            <a:endParaRPr/>
          </a:p>
        </p:txBody>
      </p:sp>
      <p:sp>
        <p:nvSpPr>
          <p:cNvPr id="364" name="Google Shape;364;g98fb3d2395_0_4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98fb3d2395_0_4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g98fb3d2395_0_4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3d7e3f1d4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3d7e3f1d4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endParaRPr b="1">
              <a:solidFill>
                <a:srgbClr val="9900FF"/>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98fb3d2395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98fb3d2395_0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91b012ec82_0_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91b012ec82_0_8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91b012ec82_0_4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91b012ec82_0_4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7ca1421ff9_7_0:notes"/>
          <p:cNvSpPr>
            <a:spLocks noGrp="1" noRot="1" noChangeAspect="1"/>
          </p:cNvSpPr>
          <p:nvPr>
            <p:ph type="sldImg" idx="2"/>
          </p:nvPr>
        </p:nvSpPr>
        <p:spPr>
          <a:xfrm>
            <a:off x="381000"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27ca1421ff9_7_0: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100"/>
              <a:buNone/>
            </a:pPr>
            <a:r>
              <a:rPr lang="en-US"/>
              <a:t>9:57</a:t>
            </a:r>
            <a:endParaRPr/>
          </a:p>
        </p:txBody>
      </p:sp>
      <p:sp>
        <p:nvSpPr>
          <p:cNvPr id="399" name="Google Shape;399;g27ca1421ff9_7_0:notes"/>
          <p:cNvSpPr txBox="1">
            <a:spLocks noGrp="1"/>
          </p:cNvSpPr>
          <p:nvPr>
            <p:ph type="sldNum" idx="12"/>
          </p:nvPr>
        </p:nvSpPr>
        <p:spPr>
          <a:xfrm>
            <a:off x="3884613" y="8685214"/>
            <a:ext cx="2971800" cy="4572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58</a:t>
            </a:fld>
            <a:endParaRPr sz="1300" b="0" i="0" u="none" strike="noStrike" cap="none">
              <a:solidFill>
                <a:srgbClr val="000000"/>
              </a:solidFill>
              <a:latin typeface="Arial"/>
              <a:ea typeface="Arial"/>
              <a:cs typeface="Arial"/>
              <a:sym typeface="Arial"/>
            </a:endParaRPr>
          </a:p>
        </p:txBody>
      </p:sp>
      <p:sp>
        <p:nvSpPr>
          <p:cNvPr id="400" name="Google Shape;400;g27ca1421ff9_7_0:notes"/>
          <p:cNvSpPr txBox="1">
            <a:spLocks noGrp="1"/>
          </p:cNvSpPr>
          <p:nvPr>
            <p:ph type="ftr" idx="11"/>
          </p:nvPr>
        </p:nvSpPr>
        <p:spPr>
          <a:xfrm>
            <a:off x="0" y="8685214"/>
            <a:ext cx="2971800" cy="457200"/>
          </a:xfrm>
          <a:prstGeom prst="rect">
            <a:avLst/>
          </a:prstGeom>
          <a:noFill/>
          <a:ln>
            <a:noFill/>
          </a:ln>
        </p:spPr>
        <p:txBody>
          <a:bodyPr spcFirstLastPara="1" wrap="square" lIns="91100" tIns="45550" rIns="91100" bIns="45550" anchor="b"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LACOE State &amp; Federal Programs Unit</a:t>
            </a:r>
            <a:endParaRPr sz="1300" b="0" i="0" u="none" strike="noStrike" cap="none">
              <a:solidFill>
                <a:srgbClr val="000000"/>
              </a:solidFill>
              <a:latin typeface="Arial"/>
              <a:ea typeface="Arial"/>
              <a:cs typeface="Arial"/>
              <a:sym typeface="Arial"/>
            </a:endParaRPr>
          </a:p>
        </p:txBody>
      </p:sp>
      <p:sp>
        <p:nvSpPr>
          <p:cNvPr id="401" name="Google Shape;401;g27ca1421ff9_7_0:notes"/>
          <p:cNvSpPr txBox="1">
            <a:spLocks noGrp="1"/>
          </p:cNvSpPr>
          <p:nvPr>
            <p:ph type="hdr" idx="3"/>
          </p:nvPr>
        </p:nvSpPr>
        <p:spPr>
          <a:xfrm>
            <a:off x="0" y="0"/>
            <a:ext cx="2971800" cy="457200"/>
          </a:xfrm>
          <a:prstGeom prst="rect">
            <a:avLst/>
          </a:prstGeom>
          <a:noFill/>
          <a:ln>
            <a:noFill/>
          </a:ln>
        </p:spPr>
        <p:txBody>
          <a:bodyPr spcFirstLastPara="1" wrap="square" lIns="91100" tIns="45550" rIns="91100" bIns="4555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School Site Council Training Presentation</a:t>
            </a:r>
            <a:endParaRPr sz="1300" b="0" i="0" u="none" strike="noStrike" cap="none">
              <a:solidFill>
                <a:srgbClr val="000000"/>
              </a:solidFill>
              <a:latin typeface="Arial"/>
              <a:ea typeface="Arial"/>
              <a:cs typeface="Arial"/>
              <a:sym typeface="Arial"/>
            </a:endParaRPr>
          </a:p>
        </p:txBody>
      </p:sp>
      <p:sp>
        <p:nvSpPr>
          <p:cNvPr id="402" name="Google Shape;402;g27ca1421ff9_7_0:notes"/>
          <p:cNvSpPr txBox="1">
            <a:spLocks noGrp="1"/>
          </p:cNvSpPr>
          <p:nvPr>
            <p:ph type="dt" idx="10"/>
          </p:nvPr>
        </p:nvSpPr>
        <p:spPr>
          <a:xfrm>
            <a:off x="3884613" y="0"/>
            <a:ext cx="2971800" cy="457200"/>
          </a:xfrm>
          <a:prstGeom prst="rect">
            <a:avLst/>
          </a:prstGeom>
          <a:noFill/>
          <a:ln>
            <a:noFill/>
          </a:ln>
        </p:spPr>
        <p:txBody>
          <a:bodyPr spcFirstLastPara="1" wrap="square" lIns="91100" tIns="45550" rIns="91100" bIns="4555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Revised 4/10/2019</a:t>
            </a:r>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7ca1421ff9_7_8:notes"/>
          <p:cNvSpPr>
            <a:spLocks noGrp="1" noRot="1" noChangeAspect="1"/>
          </p:cNvSpPr>
          <p:nvPr>
            <p:ph type="sldImg" idx="2"/>
          </p:nvPr>
        </p:nvSpPr>
        <p:spPr>
          <a:xfrm>
            <a:off x="381000"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27ca1421ff9_7_8: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Per the Greene Act in Education Code, these must be adhered to . </a:t>
            </a:r>
            <a:endParaRPr/>
          </a:p>
          <a:p>
            <a:pPr marL="165100" lvl="0" indent="-165100" algn="l" rtl="0">
              <a:lnSpc>
                <a:spcPct val="80000"/>
              </a:lnSpc>
              <a:spcBef>
                <a:spcPts val="0"/>
              </a:spcBef>
              <a:spcAft>
                <a:spcPts val="0"/>
              </a:spcAft>
              <a:buSzPts val="1000"/>
              <a:buFont typeface="Arial"/>
              <a:buChar char="•"/>
            </a:pPr>
            <a:r>
              <a:rPr lang="en-US"/>
              <a:t>Must be open to the public.</a:t>
            </a:r>
            <a:endParaRPr/>
          </a:p>
          <a:p>
            <a:pPr marL="165100" lvl="0" indent="-165100" algn="l" rtl="0">
              <a:lnSpc>
                <a:spcPct val="80000"/>
              </a:lnSpc>
              <a:spcBef>
                <a:spcPts val="0"/>
              </a:spcBef>
              <a:spcAft>
                <a:spcPts val="0"/>
              </a:spcAft>
              <a:buSzPts val="1000"/>
              <a:buFont typeface="Arial"/>
              <a:buChar char="•"/>
            </a:pPr>
            <a:r>
              <a:rPr lang="en-US"/>
              <a:t>Public may address the council.</a:t>
            </a:r>
            <a:endParaRPr/>
          </a:p>
          <a:p>
            <a:pPr marL="165100" lvl="0" indent="-165100" algn="l" rtl="0">
              <a:lnSpc>
                <a:spcPct val="80000"/>
              </a:lnSpc>
              <a:spcBef>
                <a:spcPts val="0"/>
              </a:spcBef>
              <a:spcAft>
                <a:spcPts val="0"/>
              </a:spcAft>
              <a:buSzPts val="1000"/>
              <a:buFont typeface="Arial"/>
              <a:buChar char="•"/>
            </a:pPr>
            <a:r>
              <a:rPr lang="en-US"/>
              <a:t>Meeting notice posted 72 hours in advance.</a:t>
            </a:r>
            <a:endParaRPr/>
          </a:p>
          <a:p>
            <a:pPr marL="165100" lvl="0" indent="-165100" algn="l" rtl="0">
              <a:lnSpc>
                <a:spcPct val="80000"/>
              </a:lnSpc>
              <a:spcBef>
                <a:spcPts val="0"/>
              </a:spcBef>
              <a:spcAft>
                <a:spcPts val="0"/>
              </a:spcAft>
              <a:buSzPts val="1000"/>
              <a:buFont typeface="Arial"/>
              <a:buChar char="•"/>
            </a:pPr>
            <a:r>
              <a:rPr lang="en-US"/>
              <a:t>Notice must specify date, time and place.</a:t>
            </a:r>
            <a:endParaRPr/>
          </a:p>
          <a:p>
            <a:pPr marL="165100" lvl="0" indent="-165100" algn="l" rtl="0">
              <a:lnSpc>
                <a:spcPct val="80000"/>
              </a:lnSpc>
              <a:spcBef>
                <a:spcPts val="0"/>
              </a:spcBef>
              <a:spcAft>
                <a:spcPts val="0"/>
              </a:spcAft>
              <a:buSzPts val="1000"/>
              <a:buFont typeface="Arial"/>
              <a:buChar char="•"/>
            </a:pPr>
            <a:r>
              <a:rPr lang="en-US"/>
              <a:t>Council action limited by the posted agenda.</a:t>
            </a:r>
            <a:endParaRPr/>
          </a:p>
          <a:p>
            <a:pPr marL="165100" lvl="0" indent="-165100" algn="l" rtl="0">
              <a:lnSpc>
                <a:spcPct val="80000"/>
              </a:lnSpc>
              <a:spcBef>
                <a:spcPts val="0"/>
              </a:spcBef>
              <a:spcAft>
                <a:spcPts val="0"/>
              </a:spcAft>
              <a:buSzPts val="1000"/>
              <a:buFont typeface="Arial"/>
              <a:buChar char="•"/>
            </a:pPr>
            <a:r>
              <a:rPr lang="en-US"/>
              <a:t>Questions or information need not be on the agenda.</a:t>
            </a:r>
            <a:endParaRPr/>
          </a:p>
          <a:p>
            <a:pPr marL="165100" lvl="0" indent="-165100" algn="l" rtl="0">
              <a:lnSpc>
                <a:spcPct val="80000"/>
              </a:lnSpc>
              <a:spcBef>
                <a:spcPts val="0"/>
              </a:spcBef>
              <a:spcAft>
                <a:spcPts val="0"/>
              </a:spcAft>
              <a:buSzPts val="1000"/>
              <a:buFont typeface="Arial"/>
              <a:buChar char="•"/>
            </a:pPr>
            <a:r>
              <a:rPr lang="en-US"/>
              <a:t>Violations require the item to be reconsidered at the next meeting after public input.</a:t>
            </a:r>
            <a:endParaRPr/>
          </a:p>
          <a:p>
            <a:pPr marL="165100" lvl="0" indent="-101600" algn="l" rtl="0">
              <a:lnSpc>
                <a:spcPct val="80000"/>
              </a:lnSpc>
              <a:spcBef>
                <a:spcPts val="0"/>
              </a:spcBef>
              <a:spcAft>
                <a:spcPts val="0"/>
              </a:spcAft>
              <a:buClr>
                <a:srgbClr val="C00000"/>
              </a:buClr>
              <a:buSzPts val="1000"/>
              <a:buFont typeface="Arial"/>
              <a:buNone/>
            </a:pPr>
            <a:endParaRPr/>
          </a:p>
          <a:p>
            <a:pPr marL="0" lvl="0" indent="0" algn="l" rtl="0">
              <a:lnSpc>
                <a:spcPct val="80000"/>
              </a:lnSpc>
              <a:spcBef>
                <a:spcPts val="0"/>
              </a:spcBef>
              <a:spcAft>
                <a:spcPts val="0"/>
              </a:spcAft>
              <a:buClr>
                <a:srgbClr val="C00000"/>
              </a:buClr>
              <a:buSzPts val="1000"/>
              <a:buFont typeface="Arial"/>
              <a:buNone/>
            </a:pPr>
            <a:r>
              <a:rPr lang="en-US"/>
              <a:t>There is a full explanation of the Greene Act outlined in the first page in this tab.  </a:t>
            </a:r>
            <a:endParaRPr/>
          </a:p>
          <a:p>
            <a:pPr marL="0" lvl="0" indent="0" algn="l" rtl="0">
              <a:lnSpc>
                <a:spcPct val="80000"/>
              </a:lnSpc>
              <a:spcBef>
                <a:spcPts val="0"/>
              </a:spcBef>
              <a:spcAft>
                <a:spcPts val="0"/>
              </a:spcAft>
              <a:buClr>
                <a:srgbClr val="C00000"/>
              </a:buClr>
              <a:buSzPts val="1000"/>
              <a:buFont typeface="Arial"/>
              <a:buNone/>
            </a:pPr>
            <a:endParaRPr/>
          </a:p>
          <a:p>
            <a:pPr marL="0" lvl="0" indent="0" algn="l" rtl="0">
              <a:lnSpc>
                <a:spcPct val="80000"/>
              </a:lnSpc>
              <a:spcBef>
                <a:spcPts val="0"/>
              </a:spcBef>
              <a:spcAft>
                <a:spcPts val="0"/>
              </a:spcAft>
              <a:buClr>
                <a:srgbClr val="C00000"/>
              </a:buClr>
              <a:buSzPts val="1000"/>
              <a:buFont typeface="Arial"/>
              <a:buNone/>
            </a:pPr>
            <a:r>
              <a:rPr lang="en-US"/>
              <a:t>Because School Site Council meetings are public, any materials made available to the Council, must be made available to any member of the public that requests it, per the California Public Records Act.  </a:t>
            </a:r>
            <a:endParaRPr/>
          </a:p>
          <a:p>
            <a:pPr marL="0" lvl="0" indent="0" algn="l" rtl="0">
              <a:lnSpc>
                <a:spcPct val="100000"/>
              </a:lnSpc>
              <a:spcBef>
                <a:spcPts val="0"/>
              </a:spcBef>
              <a:spcAft>
                <a:spcPts val="0"/>
              </a:spcAft>
              <a:buSzPts val="1100"/>
              <a:buNone/>
            </a:pPr>
            <a:endParaRPr/>
          </a:p>
        </p:txBody>
      </p:sp>
      <p:sp>
        <p:nvSpPr>
          <p:cNvPr id="408" name="Google Shape;408;g27ca1421ff9_7_8:notes"/>
          <p:cNvSpPr txBox="1">
            <a:spLocks noGrp="1"/>
          </p:cNvSpPr>
          <p:nvPr>
            <p:ph type="sldNum" idx="12"/>
          </p:nvPr>
        </p:nvSpPr>
        <p:spPr>
          <a:xfrm>
            <a:off x="3884613" y="8685214"/>
            <a:ext cx="2971800" cy="4572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59</a:t>
            </a:fld>
            <a:endParaRPr sz="1300" b="0" i="0" u="none" strike="noStrike" cap="none">
              <a:solidFill>
                <a:srgbClr val="000000"/>
              </a:solidFill>
              <a:latin typeface="Arial"/>
              <a:ea typeface="Arial"/>
              <a:cs typeface="Arial"/>
              <a:sym typeface="Arial"/>
            </a:endParaRPr>
          </a:p>
        </p:txBody>
      </p:sp>
      <p:sp>
        <p:nvSpPr>
          <p:cNvPr id="409" name="Google Shape;409;g27ca1421ff9_7_8:notes"/>
          <p:cNvSpPr txBox="1">
            <a:spLocks noGrp="1"/>
          </p:cNvSpPr>
          <p:nvPr>
            <p:ph type="ftr" idx="11"/>
          </p:nvPr>
        </p:nvSpPr>
        <p:spPr>
          <a:xfrm>
            <a:off x="0" y="8685214"/>
            <a:ext cx="2971800" cy="457200"/>
          </a:xfrm>
          <a:prstGeom prst="rect">
            <a:avLst/>
          </a:prstGeom>
          <a:noFill/>
          <a:ln>
            <a:noFill/>
          </a:ln>
        </p:spPr>
        <p:txBody>
          <a:bodyPr spcFirstLastPara="1" wrap="square" lIns="91100" tIns="45550" rIns="91100" bIns="45550" anchor="b"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LACOE State &amp; Federal Programs Unit</a:t>
            </a:r>
            <a:endParaRPr sz="1300" b="0" i="0" u="none" strike="noStrike" cap="none">
              <a:solidFill>
                <a:srgbClr val="000000"/>
              </a:solidFill>
              <a:latin typeface="Arial"/>
              <a:ea typeface="Arial"/>
              <a:cs typeface="Arial"/>
              <a:sym typeface="Arial"/>
            </a:endParaRPr>
          </a:p>
        </p:txBody>
      </p:sp>
      <p:sp>
        <p:nvSpPr>
          <p:cNvPr id="410" name="Google Shape;410;g27ca1421ff9_7_8:notes"/>
          <p:cNvSpPr txBox="1">
            <a:spLocks noGrp="1"/>
          </p:cNvSpPr>
          <p:nvPr>
            <p:ph type="hdr" idx="3"/>
          </p:nvPr>
        </p:nvSpPr>
        <p:spPr>
          <a:xfrm>
            <a:off x="0" y="0"/>
            <a:ext cx="2971800" cy="457200"/>
          </a:xfrm>
          <a:prstGeom prst="rect">
            <a:avLst/>
          </a:prstGeom>
          <a:noFill/>
          <a:ln>
            <a:noFill/>
          </a:ln>
        </p:spPr>
        <p:txBody>
          <a:bodyPr spcFirstLastPara="1" wrap="square" lIns="91100" tIns="45550" rIns="91100" bIns="4555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School Site Council Training Presentation</a:t>
            </a:r>
            <a:endParaRPr sz="1300" b="0" i="0" u="none" strike="noStrike" cap="none">
              <a:solidFill>
                <a:srgbClr val="000000"/>
              </a:solidFill>
              <a:latin typeface="Arial"/>
              <a:ea typeface="Arial"/>
              <a:cs typeface="Arial"/>
              <a:sym typeface="Arial"/>
            </a:endParaRPr>
          </a:p>
        </p:txBody>
      </p:sp>
      <p:sp>
        <p:nvSpPr>
          <p:cNvPr id="411" name="Google Shape;411;g27ca1421ff9_7_8:notes"/>
          <p:cNvSpPr txBox="1">
            <a:spLocks noGrp="1"/>
          </p:cNvSpPr>
          <p:nvPr>
            <p:ph type="dt" idx="10"/>
          </p:nvPr>
        </p:nvSpPr>
        <p:spPr>
          <a:xfrm>
            <a:off x="3884613" y="0"/>
            <a:ext cx="2971800" cy="457200"/>
          </a:xfrm>
          <a:prstGeom prst="rect">
            <a:avLst/>
          </a:prstGeom>
          <a:noFill/>
          <a:ln>
            <a:noFill/>
          </a:ln>
        </p:spPr>
        <p:txBody>
          <a:bodyPr spcFirstLastPara="1" wrap="square" lIns="91100" tIns="45550" rIns="91100" bIns="4555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Revised 4/10/2019</a:t>
            </a:r>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f03029bdd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f03029bdd5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f03029bdd5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7ca1421ff9_7_20:notes"/>
          <p:cNvSpPr>
            <a:spLocks noGrp="1" noRot="1" noChangeAspect="1"/>
          </p:cNvSpPr>
          <p:nvPr>
            <p:ph type="sldImg" idx="2"/>
          </p:nvPr>
        </p:nvSpPr>
        <p:spPr>
          <a:xfrm>
            <a:off x="381000"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27ca1421ff9_7_20: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Does your SSC have bylaws? Are bylaws required? </a:t>
            </a:r>
            <a:endParaRPr/>
          </a:p>
          <a:p>
            <a:pPr marL="0" lvl="0" indent="0" algn="l" rtl="0">
              <a:lnSpc>
                <a:spcPct val="100000"/>
              </a:lnSpc>
              <a:spcBef>
                <a:spcPts val="0"/>
              </a:spcBef>
              <a:spcAft>
                <a:spcPts val="0"/>
              </a:spcAft>
              <a:buSzPts val="1100"/>
              <a:buNone/>
            </a:pPr>
            <a:r>
              <a:rPr lang="en-US"/>
              <a:t>Help address issues that may occur. </a:t>
            </a:r>
            <a:endParaRPr/>
          </a:p>
          <a:p>
            <a:pPr marL="0" lvl="0" indent="0" algn="l" rtl="0">
              <a:lnSpc>
                <a:spcPct val="100000"/>
              </a:lnSpc>
              <a:spcBef>
                <a:spcPts val="0"/>
              </a:spcBef>
              <a:spcAft>
                <a:spcPts val="0"/>
              </a:spcAft>
              <a:buSzPts val="1100"/>
              <a:buNone/>
            </a:pPr>
            <a:r>
              <a:rPr lang="en-US"/>
              <a:t>Such as </a:t>
            </a:r>
            <a:endParaRPr/>
          </a:p>
          <a:p>
            <a:pPr marL="0" lvl="0" indent="0" algn="l" rtl="0">
              <a:lnSpc>
                <a:spcPct val="100000"/>
              </a:lnSpc>
              <a:spcBef>
                <a:spcPts val="0"/>
              </a:spcBef>
              <a:spcAft>
                <a:spcPts val="0"/>
              </a:spcAft>
              <a:buSzPts val="1100"/>
              <a:buNone/>
            </a:pPr>
            <a:r>
              <a:rPr lang="en-US"/>
              <a:t>Bylaws clarify:</a:t>
            </a:r>
            <a:endParaRPr/>
          </a:p>
          <a:p>
            <a:pPr marL="0" lvl="0" indent="0" algn="l" rtl="0">
              <a:lnSpc>
                <a:spcPct val="100000"/>
              </a:lnSpc>
              <a:spcBef>
                <a:spcPts val="0"/>
              </a:spcBef>
              <a:spcAft>
                <a:spcPts val="0"/>
              </a:spcAft>
              <a:buSzPts val="1100"/>
              <a:buNone/>
            </a:pPr>
            <a:r>
              <a:rPr lang="en-US"/>
              <a:t>-term of office</a:t>
            </a:r>
            <a:endParaRPr/>
          </a:p>
          <a:p>
            <a:pPr marL="0" lvl="0" indent="0" algn="l" rtl="0">
              <a:lnSpc>
                <a:spcPct val="100000"/>
              </a:lnSpc>
              <a:spcBef>
                <a:spcPts val="0"/>
              </a:spcBef>
              <a:spcAft>
                <a:spcPts val="0"/>
              </a:spcAft>
              <a:buSzPts val="1100"/>
              <a:buNone/>
            </a:pPr>
            <a:r>
              <a:rPr lang="en-US"/>
              <a:t>-meeting procedures</a:t>
            </a:r>
            <a:endParaRPr/>
          </a:p>
          <a:p>
            <a:pPr marL="0" lvl="0" indent="0" algn="l" rtl="0">
              <a:lnSpc>
                <a:spcPct val="100000"/>
              </a:lnSpc>
              <a:spcBef>
                <a:spcPts val="0"/>
              </a:spcBef>
              <a:spcAft>
                <a:spcPts val="0"/>
              </a:spcAft>
              <a:buSzPts val="1100"/>
              <a:buNone/>
            </a:pPr>
            <a:r>
              <a:rPr lang="en-US"/>
              <a:t>-what constitutes a quorum</a:t>
            </a:r>
            <a:endParaRPr/>
          </a:p>
          <a:p>
            <a:pPr marL="0" lvl="0" indent="0" algn="l" rtl="0">
              <a:lnSpc>
                <a:spcPct val="100000"/>
              </a:lnSpc>
              <a:spcBef>
                <a:spcPts val="0"/>
              </a:spcBef>
              <a:spcAft>
                <a:spcPts val="0"/>
              </a:spcAft>
              <a:buSzPts val="1100"/>
              <a:buNone/>
            </a:pPr>
            <a:r>
              <a:rPr lang="en-US"/>
              <a:t>Election procedures, process when as there is a SSC vacancy.  </a:t>
            </a:r>
            <a:endParaRPr/>
          </a:p>
          <a:p>
            <a:pPr marL="0" lvl="0" indent="0" algn="l" rtl="0">
              <a:lnSpc>
                <a:spcPct val="100000"/>
              </a:lnSpc>
              <a:spcBef>
                <a:spcPts val="0"/>
              </a:spcBef>
              <a:spcAft>
                <a:spcPts val="0"/>
              </a:spcAft>
              <a:buSzPts val="1100"/>
              <a:buNone/>
            </a:pPr>
            <a:r>
              <a:rPr lang="en-US"/>
              <a:t>What is the “other” for your district.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Sample bylaws can be found in the Resource Index on pages 20-24.</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There are also sample so Bylaws in the Bylaws Tab, pulled from Resource Index.  </a:t>
            </a:r>
            <a:endParaRPr/>
          </a:p>
          <a:p>
            <a:pPr marL="0" lvl="0" indent="0" algn="l" rtl="0">
              <a:lnSpc>
                <a:spcPct val="100000"/>
              </a:lnSpc>
              <a:spcBef>
                <a:spcPts val="0"/>
              </a:spcBef>
              <a:spcAft>
                <a:spcPts val="0"/>
              </a:spcAft>
              <a:buSzPts val="1100"/>
              <a:buNone/>
            </a:pPr>
            <a:r>
              <a:rPr lang="en-US"/>
              <a:t>On the next page is language for conflict of interest bylaws and conflict resolution bylaws.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It is easier to place these in the bylaws now, rather than wait for a problem to arise,  </a:t>
            </a:r>
            <a:endParaRPr/>
          </a:p>
          <a:p>
            <a:pPr marL="0" lvl="0" indent="0" algn="l" rtl="0">
              <a:lnSpc>
                <a:spcPct val="100000"/>
              </a:lnSpc>
              <a:spcBef>
                <a:spcPts val="0"/>
              </a:spcBef>
              <a:spcAft>
                <a:spcPts val="0"/>
              </a:spcAft>
              <a:buSzPts val="1100"/>
              <a:buNone/>
            </a:pPr>
            <a:r>
              <a:rPr lang="en-US"/>
              <a:t>What is the process if there is an unexpected vacancy? </a:t>
            </a:r>
            <a:endParaRPr/>
          </a:p>
          <a:p>
            <a:pPr marL="0" lvl="0" indent="0" algn="l" rtl="0">
              <a:lnSpc>
                <a:spcPct val="100000"/>
              </a:lnSpc>
              <a:spcBef>
                <a:spcPts val="0"/>
              </a:spcBef>
              <a:spcAft>
                <a:spcPts val="0"/>
              </a:spcAft>
              <a:buSzPts val="1100"/>
              <a:buNone/>
            </a:pPr>
            <a:r>
              <a:rPr lang="en-US"/>
              <a:t>What is the process if one member doesn’t attend the meetings regularly? </a:t>
            </a:r>
            <a:endParaRPr/>
          </a:p>
          <a:p>
            <a:pPr marL="0" lvl="0" indent="0" algn="l" rtl="0">
              <a:lnSpc>
                <a:spcPct val="100000"/>
              </a:lnSpc>
              <a:spcBef>
                <a:spcPts val="0"/>
              </a:spcBef>
              <a:spcAft>
                <a:spcPts val="0"/>
              </a:spcAft>
              <a:buSzPts val="1100"/>
              <a:buNone/>
            </a:pPr>
            <a:r>
              <a:rPr lang="en-US"/>
              <a:t>What is the process to address a disagreement? </a:t>
            </a:r>
            <a:endParaRPr/>
          </a:p>
          <a:p>
            <a:pPr marL="0" lvl="0" indent="0" algn="l" rtl="0">
              <a:lnSpc>
                <a:spcPct val="100000"/>
              </a:lnSpc>
              <a:spcBef>
                <a:spcPts val="0"/>
              </a:spcBef>
              <a:spcAft>
                <a:spcPts val="0"/>
              </a:spcAft>
              <a:buSzPts val="1100"/>
              <a:buNone/>
            </a:pPr>
            <a:r>
              <a:rPr lang="en-US"/>
              <a:t>Who are the ‘Other School Personnel’? </a:t>
            </a:r>
            <a:endParaRPr/>
          </a:p>
          <a:p>
            <a:pPr marL="0" lvl="0" indent="0" algn="l" rtl="0">
              <a:lnSpc>
                <a:spcPct val="100000"/>
              </a:lnSpc>
              <a:spcBef>
                <a:spcPts val="0"/>
              </a:spcBef>
              <a:spcAft>
                <a:spcPts val="0"/>
              </a:spcAft>
              <a:buSzPts val="1100"/>
              <a:buNone/>
            </a:pPr>
            <a:r>
              <a:rPr lang="en-US"/>
              <a:t>What is the process for voting on an action? </a:t>
            </a:r>
            <a:endParaRPr/>
          </a:p>
          <a:p>
            <a:pPr marL="0" lvl="0" indent="0" algn="l" rtl="0">
              <a:lnSpc>
                <a:spcPct val="100000"/>
              </a:lnSpc>
              <a:spcBef>
                <a:spcPts val="0"/>
              </a:spcBef>
              <a:spcAft>
                <a:spcPts val="0"/>
              </a:spcAft>
              <a:buSzPts val="1100"/>
              <a:buNone/>
            </a:pPr>
            <a:endParaRPr/>
          </a:p>
          <a:p>
            <a:pPr marL="520700" lvl="0" indent="-520700" algn="l" rtl="0">
              <a:lnSpc>
                <a:spcPct val="100000"/>
              </a:lnSpc>
              <a:spcBef>
                <a:spcPts val="0"/>
              </a:spcBef>
              <a:spcAft>
                <a:spcPts val="0"/>
              </a:spcAft>
              <a:buSzPts val="1100"/>
              <a:buNone/>
            </a:pPr>
            <a:r>
              <a:rPr lang="en-US"/>
              <a:t>Board Policy or SSC bylaws may specify:</a:t>
            </a:r>
            <a:endParaRPr/>
          </a:p>
          <a:p>
            <a:pPr marL="520700" lvl="0" indent="-171450" algn="l" rtl="0">
              <a:lnSpc>
                <a:spcPct val="100000"/>
              </a:lnSpc>
              <a:spcBef>
                <a:spcPts val="0"/>
              </a:spcBef>
              <a:spcAft>
                <a:spcPts val="0"/>
              </a:spcAft>
              <a:buClr>
                <a:schemeClr val="dk2"/>
              </a:buClr>
              <a:buSzPts val="1100"/>
              <a:buFont typeface="Noto Sans Symbols"/>
              <a:buChar char="▪"/>
            </a:pPr>
            <a:r>
              <a:rPr lang="en-US"/>
              <a:t>Means of selecting members and officers</a:t>
            </a:r>
            <a:endParaRPr/>
          </a:p>
          <a:p>
            <a:pPr marL="520700" lvl="0" indent="-171450" algn="l" rtl="0">
              <a:lnSpc>
                <a:spcPct val="100000"/>
              </a:lnSpc>
              <a:spcBef>
                <a:spcPts val="0"/>
              </a:spcBef>
              <a:spcAft>
                <a:spcPts val="0"/>
              </a:spcAft>
              <a:buClr>
                <a:schemeClr val="dk2"/>
              </a:buClr>
              <a:buSzPts val="1100"/>
              <a:buFont typeface="Noto Sans Symbols"/>
              <a:buChar char="▪"/>
            </a:pPr>
            <a:r>
              <a:rPr lang="en-US"/>
              <a:t>Terms of office of members and officers</a:t>
            </a:r>
            <a:endParaRPr/>
          </a:p>
          <a:p>
            <a:pPr marL="520700" lvl="0" indent="-171450" algn="l" rtl="0">
              <a:lnSpc>
                <a:spcPct val="100000"/>
              </a:lnSpc>
              <a:spcBef>
                <a:spcPts val="0"/>
              </a:spcBef>
              <a:spcAft>
                <a:spcPts val="0"/>
              </a:spcAft>
              <a:buClr>
                <a:schemeClr val="dk2"/>
              </a:buClr>
              <a:buSzPts val="1100"/>
              <a:buFont typeface="Noto Sans Symbols"/>
              <a:buChar char="▪"/>
            </a:pPr>
            <a:r>
              <a:rPr lang="en-US"/>
              <a:t>Notice of elections for each peer group</a:t>
            </a:r>
            <a:endParaRPr/>
          </a:p>
          <a:p>
            <a:pPr marL="520700" lvl="0" indent="-171450" algn="l" rtl="0">
              <a:lnSpc>
                <a:spcPct val="100000"/>
              </a:lnSpc>
              <a:spcBef>
                <a:spcPts val="0"/>
              </a:spcBef>
              <a:spcAft>
                <a:spcPts val="0"/>
              </a:spcAft>
              <a:buClr>
                <a:schemeClr val="dk2"/>
              </a:buClr>
              <a:buSzPts val="1100"/>
              <a:buFont typeface="Noto Sans Symbols"/>
              <a:buChar char="▪"/>
            </a:pPr>
            <a:r>
              <a:rPr lang="en-US"/>
              <a:t>Responsibilities of the council</a:t>
            </a:r>
            <a:endParaRPr/>
          </a:p>
          <a:p>
            <a:pPr marL="520700" lvl="0" indent="-171450" algn="l" rtl="0">
              <a:lnSpc>
                <a:spcPct val="100000"/>
              </a:lnSpc>
              <a:spcBef>
                <a:spcPts val="0"/>
              </a:spcBef>
              <a:spcAft>
                <a:spcPts val="0"/>
              </a:spcAft>
              <a:buClr>
                <a:schemeClr val="dk2"/>
              </a:buClr>
              <a:buSzPts val="1100"/>
              <a:buFont typeface="Noto Sans Symbols"/>
              <a:buChar char="▪"/>
            </a:pPr>
            <a:r>
              <a:rPr lang="en-US"/>
              <a:t>A policy of non-discrimination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421" name="Google Shape;421;g27ca1421ff9_7_20:notes"/>
          <p:cNvSpPr txBox="1">
            <a:spLocks noGrp="1"/>
          </p:cNvSpPr>
          <p:nvPr>
            <p:ph type="sldNum" idx="12"/>
          </p:nvPr>
        </p:nvSpPr>
        <p:spPr>
          <a:xfrm>
            <a:off x="3884613" y="8685214"/>
            <a:ext cx="2971800" cy="4572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61</a:t>
            </a:fld>
            <a:endParaRPr sz="1300" b="0" i="0" u="none" strike="noStrike" cap="none">
              <a:solidFill>
                <a:srgbClr val="000000"/>
              </a:solidFill>
              <a:latin typeface="Arial"/>
              <a:ea typeface="Arial"/>
              <a:cs typeface="Arial"/>
              <a:sym typeface="Arial"/>
            </a:endParaRPr>
          </a:p>
        </p:txBody>
      </p:sp>
      <p:sp>
        <p:nvSpPr>
          <p:cNvPr id="422" name="Google Shape;422;g27ca1421ff9_7_20:notes"/>
          <p:cNvSpPr txBox="1">
            <a:spLocks noGrp="1"/>
          </p:cNvSpPr>
          <p:nvPr>
            <p:ph type="ftr" idx="11"/>
          </p:nvPr>
        </p:nvSpPr>
        <p:spPr>
          <a:xfrm>
            <a:off x="0" y="8685214"/>
            <a:ext cx="2971800" cy="457200"/>
          </a:xfrm>
          <a:prstGeom prst="rect">
            <a:avLst/>
          </a:prstGeom>
          <a:noFill/>
          <a:ln>
            <a:noFill/>
          </a:ln>
        </p:spPr>
        <p:txBody>
          <a:bodyPr spcFirstLastPara="1" wrap="square" lIns="91100" tIns="45550" rIns="91100" bIns="45550" anchor="b"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LACOE State &amp; Federal Programs Unit</a:t>
            </a:r>
            <a:endParaRPr sz="1300" b="0" i="0" u="none" strike="noStrike" cap="none">
              <a:solidFill>
                <a:srgbClr val="000000"/>
              </a:solidFill>
              <a:latin typeface="Arial"/>
              <a:ea typeface="Arial"/>
              <a:cs typeface="Arial"/>
              <a:sym typeface="Arial"/>
            </a:endParaRPr>
          </a:p>
        </p:txBody>
      </p:sp>
      <p:sp>
        <p:nvSpPr>
          <p:cNvPr id="423" name="Google Shape;423;g27ca1421ff9_7_20:notes"/>
          <p:cNvSpPr txBox="1">
            <a:spLocks noGrp="1"/>
          </p:cNvSpPr>
          <p:nvPr>
            <p:ph type="hdr" idx="3"/>
          </p:nvPr>
        </p:nvSpPr>
        <p:spPr>
          <a:xfrm>
            <a:off x="0" y="0"/>
            <a:ext cx="2971800" cy="457200"/>
          </a:xfrm>
          <a:prstGeom prst="rect">
            <a:avLst/>
          </a:prstGeom>
          <a:noFill/>
          <a:ln>
            <a:noFill/>
          </a:ln>
        </p:spPr>
        <p:txBody>
          <a:bodyPr spcFirstLastPara="1" wrap="square" lIns="91100" tIns="45550" rIns="91100" bIns="4555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School Site Council Training Presentation</a:t>
            </a:r>
            <a:endParaRPr sz="1300" b="0" i="0" u="none" strike="noStrike" cap="none">
              <a:solidFill>
                <a:srgbClr val="000000"/>
              </a:solidFill>
              <a:latin typeface="Arial"/>
              <a:ea typeface="Arial"/>
              <a:cs typeface="Arial"/>
              <a:sym typeface="Arial"/>
            </a:endParaRPr>
          </a:p>
        </p:txBody>
      </p:sp>
      <p:sp>
        <p:nvSpPr>
          <p:cNvPr id="424" name="Google Shape;424;g27ca1421ff9_7_20:notes"/>
          <p:cNvSpPr txBox="1">
            <a:spLocks noGrp="1"/>
          </p:cNvSpPr>
          <p:nvPr>
            <p:ph type="dt" idx="10"/>
          </p:nvPr>
        </p:nvSpPr>
        <p:spPr>
          <a:xfrm>
            <a:off x="3884613" y="0"/>
            <a:ext cx="2971800" cy="457200"/>
          </a:xfrm>
          <a:prstGeom prst="rect">
            <a:avLst/>
          </a:prstGeom>
          <a:noFill/>
          <a:ln>
            <a:noFill/>
          </a:ln>
        </p:spPr>
        <p:txBody>
          <a:bodyPr spcFirstLastPara="1" wrap="square" lIns="91100" tIns="45550" rIns="91100" bIns="4555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Revised 4/10/2019</a:t>
            </a:r>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7ca1421ff9_7_30:notes"/>
          <p:cNvSpPr>
            <a:spLocks noGrp="1" noRot="1" noChangeAspect="1"/>
          </p:cNvSpPr>
          <p:nvPr>
            <p:ph type="sldImg" idx="2"/>
          </p:nvPr>
        </p:nvSpPr>
        <p:spPr>
          <a:xfrm>
            <a:off x="381000"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27ca1421ff9_7_30: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100"/>
              <a:buNone/>
            </a:pPr>
            <a:r>
              <a:rPr lang="en-US"/>
              <a:t>(yellow can be revised based on your context)</a:t>
            </a:r>
            <a:endParaRPr/>
          </a:p>
          <a:p>
            <a:pPr marL="0" lvl="0" indent="0" algn="l" rtl="0">
              <a:lnSpc>
                <a:spcPct val="100000"/>
              </a:lnSpc>
              <a:spcBef>
                <a:spcPts val="0"/>
              </a:spcBef>
              <a:spcAft>
                <a:spcPts val="0"/>
              </a:spcAft>
              <a:buSzPts val="1100"/>
              <a:buNone/>
            </a:pPr>
            <a:r>
              <a:rPr lang="en-US"/>
              <a:t>Does your SSC have bylaws? Are bylaws required? </a:t>
            </a:r>
            <a:endParaRPr/>
          </a:p>
          <a:p>
            <a:pPr marL="0" lvl="0" indent="0" algn="l" rtl="0">
              <a:lnSpc>
                <a:spcPct val="100000"/>
              </a:lnSpc>
              <a:spcBef>
                <a:spcPts val="0"/>
              </a:spcBef>
              <a:spcAft>
                <a:spcPts val="0"/>
              </a:spcAft>
              <a:buSzPts val="1100"/>
              <a:buNone/>
            </a:pPr>
            <a:r>
              <a:rPr lang="en-US"/>
              <a:t>Help address issues that may occur. </a:t>
            </a:r>
            <a:endParaRPr/>
          </a:p>
          <a:p>
            <a:pPr marL="0" lvl="0" indent="0" algn="l" rtl="0">
              <a:lnSpc>
                <a:spcPct val="100000"/>
              </a:lnSpc>
              <a:spcBef>
                <a:spcPts val="0"/>
              </a:spcBef>
              <a:spcAft>
                <a:spcPts val="0"/>
              </a:spcAft>
              <a:buSzPts val="1100"/>
              <a:buNone/>
            </a:pPr>
            <a:r>
              <a:rPr lang="en-US"/>
              <a:t>Such as </a:t>
            </a:r>
            <a:endParaRPr/>
          </a:p>
          <a:p>
            <a:pPr marL="0" lvl="0" indent="0" algn="l" rtl="0">
              <a:lnSpc>
                <a:spcPct val="100000"/>
              </a:lnSpc>
              <a:spcBef>
                <a:spcPts val="0"/>
              </a:spcBef>
              <a:spcAft>
                <a:spcPts val="0"/>
              </a:spcAft>
              <a:buSzPts val="1100"/>
              <a:buNone/>
            </a:pPr>
            <a:r>
              <a:rPr lang="en-US"/>
              <a:t>Bylaws clarify:</a:t>
            </a:r>
            <a:endParaRPr/>
          </a:p>
          <a:p>
            <a:pPr marL="0" lvl="0" indent="0" algn="l" rtl="0">
              <a:lnSpc>
                <a:spcPct val="100000"/>
              </a:lnSpc>
              <a:spcBef>
                <a:spcPts val="0"/>
              </a:spcBef>
              <a:spcAft>
                <a:spcPts val="0"/>
              </a:spcAft>
              <a:buSzPts val="1100"/>
              <a:buNone/>
            </a:pPr>
            <a:r>
              <a:rPr lang="en-US"/>
              <a:t>-term of office</a:t>
            </a:r>
            <a:endParaRPr/>
          </a:p>
          <a:p>
            <a:pPr marL="0" lvl="0" indent="0" algn="l" rtl="0">
              <a:lnSpc>
                <a:spcPct val="100000"/>
              </a:lnSpc>
              <a:spcBef>
                <a:spcPts val="0"/>
              </a:spcBef>
              <a:spcAft>
                <a:spcPts val="0"/>
              </a:spcAft>
              <a:buSzPts val="1100"/>
              <a:buNone/>
            </a:pPr>
            <a:r>
              <a:rPr lang="en-US"/>
              <a:t>-meeting procedures</a:t>
            </a:r>
            <a:endParaRPr/>
          </a:p>
          <a:p>
            <a:pPr marL="0" lvl="0" indent="0" algn="l" rtl="0">
              <a:lnSpc>
                <a:spcPct val="100000"/>
              </a:lnSpc>
              <a:spcBef>
                <a:spcPts val="0"/>
              </a:spcBef>
              <a:spcAft>
                <a:spcPts val="0"/>
              </a:spcAft>
              <a:buSzPts val="1100"/>
              <a:buNone/>
            </a:pPr>
            <a:r>
              <a:rPr lang="en-US"/>
              <a:t>-what constitutes a quorum</a:t>
            </a:r>
            <a:endParaRPr/>
          </a:p>
          <a:p>
            <a:pPr marL="0" lvl="0" indent="0" algn="l" rtl="0">
              <a:lnSpc>
                <a:spcPct val="100000"/>
              </a:lnSpc>
              <a:spcBef>
                <a:spcPts val="0"/>
              </a:spcBef>
              <a:spcAft>
                <a:spcPts val="0"/>
              </a:spcAft>
              <a:buSzPts val="1100"/>
              <a:buNone/>
            </a:pPr>
            <a:r>
              <a:rPr lang="en-US"/>
              <a:t>Election procedures, process when as there is a SSC vacancy.  </a:t>
            </a:r>
            <a:endParaRPr/>
          </a:p>
          <a:p>
            <a:pPr marL="0" lvl="0" indent="0" algn="l" rtl="0">
              <a:lnSpc>
                <a:spcPct val="100000"/>
              </a:lnSpc>
              <a:spcBef>
                <a:spcPts val="0"/>
              </a:spcBef>
              <a:spcAft>
                <a:spcPts val="0"/>
              </a:spcAft>
              <a:buSzPts val="1100"/>
              <a:buNone/>
            </a:pPr>
            <a:r>
              <a:rPr lang="en-US"/>
              <a:t>What is the “other” for your district.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Sample bylaws can be found in the Resource Index on pages 20-24.</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There are also sample so Bylaws in the Bylaws Tab, pulled from Resource Index.  </a:t>
            </a:r>
            <a:endParaRPr/>
          </a:p>
          <a:p>
            <a:pPr marL="0" lvl="0" indent="0" algn="l" rtl="0">
              <a:lnSpc>
                <a:spcPct val="100000"/>
              </a:lnSpc>
              <a:spcBef>
                <a:spcPts val="0"/>
              </a:spcBef>
              <a:spcAft>
                <a:spcPts val="0"/>
              </a:spcAft>
              <a:buSzPts val="1100"/>
              <a:buNone/>
            </a:pPr>
            <a:r>
              <a:rPr lang="en-US"/>
              <a:t>On the next page is language for conflict of interest bylaws and conflict resolution bylaws.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It is easier to place these in the bylaws now, rather than wait for a problem to arise,  </a:t>
            </a:r>
            <a:endParaRPr/>
          </a:p>
          <a:p>
            <a:pPr marL="0" lvl="0" indent="0" algn="l" rtl="0">
              <a:lnSpc>
                <a:spcPct val="100000"/>
              </a:lnSpc>
              <a:spcBef>
                <a:spcPts val="0"/>
              </a:spcBef>
              <a:spcAft>
                <a:spcPts val="0"/>
              </a:spcAft>
              <a:buSzPts val="1100"/>
              <a:buNone/>
            </a:pPr>
            <a:r>
              <a:rPr lang="en-US"/>
              <a:t>What is the process if there is an unexpected vacancy? </a:t>
            </a:r>
            <a:endParaRPr/>
          </a:p>
          <a:p>
            <a:pPr marL="0" lvl="0" indent="0" algn="l" rtl="0">
              <a:lnSpc>
                <a:spcPct val="100000"/>
              </a:lnSpc>
              <a:spcBef>
                <a:spcPts val="0"/>
              </a:spcBef>
              <a:spcAft>
                <a:spcPts val="0"/>
              </a:spcAft>
              <a:buSzPts val="1100"/>
              <a:buNone/>
            </a:pPr>
            <a:r>
              <a:rPr lang="en-US"/>
              <a:t>What is the process if one member doesn’t attend the meetings regularly? </a:t>
            </a:r>
            <a:endParaRPr/>
          </a:p>
          <a:p>
            <a:pPr marL="0" lvl="0" indent="0" algn="l" rtl="0">
              <a:lnSpc>
                <a:spcPct val="100000"/>
              </a:lnSpc>
              <a:spcBef>
                <a:spcPts val="0"/>
              </a:spcBef>
              <a:spcAft>
                <a:spcPts val="0"/>
              </a:spcAft>
              <a:buSzPts val="1100"/>
              <a:buNone/>
            </a:pPr>
            <a:r>
              <a:rPr lang="en-US"/>
              <a:t>What is the process to address a disagreement? </a:t>
            </a:r>
            <a:endParaRPr/>
          </a:p>
          <a:p>
            <a:pPr marL="0" lvl="0" indent="0" algn="l" rtl="0">
              <a:lnSpc>
                <a:spcPct val="100000"/>
              </a:lnSpc>
              <a:spcBef>
                <a:spcPts val="0"/>
              </a:spcBef>
              <a:spcAft>
                <a:spcPts val="0"/>
              </a:spcAft>
              <a:buSzPts val="1100"/>
              <a:buNone/>
            </a:pPr>
            <a:r>
              <a:rPr lang="en-US"/>
              <a:t>Who are the ‘Other School Personnel’? </a:t>
            </a:r>
            <a:endParaRPr/>
          </a:p>
          <a:p>
            <a:pPr marL="0" lvl="0" indent="0" algn="l" rtl="0">
              <a:lnSpc>
                <a:spcPct val="100000"/>
              </a:lnSpc>
              <a:spcBef>
                <a:spcPts val="0"/>
              </a:spcBef>
              <a:spcAft>
                <a:spcPts val="0"/>
              </a:spcAft>
              <a:buSzPts val="1100"/>
              <a:buNone/>
            </a:pPr>
            <a:r>
              <a:rPr lang="en-US"/>
              <a:t>What is the process for voting on an action? </a:t>
            </a:r>
            <a:endParaRPr/>
          </a:p>
          <a:p>
            <a:pPr marL="0" lvl="0" indent="0" algn="l" rtl="0">
              <a:lnSpc>
                <a:spcPct val="100000"/>
              </a:lnSpc>
              <a:spcBef>
                <a:spcPts val="0"/>
              </a:spcBef>
              <a:spcAft>
                <a:spcPts val="0"/>
              </a:spcAft>
              <a:buSzPts val="1100"/>
              <a:buNone/>
            </a:pPr>
            <a:endParaRPr/>
          </a:p>
          <a:p>
            <a:pPr marL="520700" lvl="0" indent="-520700" algn="l" rtl="0">
              <a:lnSpc>
                <a:spcPct val="100000"/>
              </a:lnSpc>
              <a:spcBef>
                <a:spcPts val="0"/>
              </a:spcBef>
              <a:spcAft>
                <a:spcPts val="0"/>
              </a:spcAft>
              <a:buSzPts val="1100"/>
              <a:buNone/>
            </a:pPr>
            <a:r>
              <a:rPr lang="en-US"/>
              <a:t>Board Policy or SSC bylaws may specify:</a:t>
            </a:r>
            <a:endParaRPr/>
          </a:p>
          <a:p>
            <a:pPr marL="520700" lvl="0" indent="-171450" algn="l" rtl="0">
              <a:lnSpc>
                <a:spcPct val="100000"/>
              </a:lnSpc>
              <a:spcBef>
                <a:spcPts val="0"/>
              </a:spcBef>
              <a:spcAft>
                <a:spcPts val="0"/>
              </a:spcAft>
              <a:buClr>
                <a:schemeClr val="dk2"/>
              </a:buClr>
              <a:buSzPts val="1100"/>
              <a:buFont typeface="Noto Sans Symbols"/>
              <a:buChar char="▪"/>
            </a:pPr>
            <a:r>
              <a:rPr lang="en-US"/>
              <a:t>Means of selecting members and officers</a:t>
            </a:r>
            <a:endParaRPr/>
          </a:p>
          <a:p>
            <a:pPr marL="520700" lvl="0" indent="-171450" algn="l" rtl="0">
              <a:lnSpc>
                <a:spcPct val="100000"/>
              </a:lnSpc>
              <a:spcBef>
                <a:spcPts val="0"/>
              </a:spcBef>
              <a:spcAft>
                <a:spcPts val="0"/>
              </a:spcAft>
              <a:buClr>
                <a:schemeClr val="dk2"/>
              </a:buClr>
              <a:buSzPts val="1100"/>
              <a:buFont typeface="Noto Sans Symbols"/>
              <a:buChar char="▪"/>
            </a:pPr>
            <a:r>
              <a:rPr lang="en-US"/>
              <a:t>Terms of office of members and officers</a:t>
            </a:r>
            <a:endParaRPr/>
          </a:p>
          <a:p>
            <a:pPr marL="520700" lvl="0" indent="-171450" algn="l" rtl="0">
              <a:lnSpc>
                <a:spcPct val="100000"/>
              </a:lnSpc>
              <a:spcBef>
                <a:spcPts val="0"/>
              </a:spcBef>
              <a:spcAft>
                <a:spcPts val="0"/>
              </a:spcAft>
              <a:buClr>
                <a:schemeClr val="dk2"/>
              </a:buClr>
              <a:buSzPts val="1100"/>
              <a:buFont typeface="Noto Sans Symbols"/>
              <a:buChar char="▪"/>
            </a:pPr>
            <a:r>
              <a:rPr lang="en-US"/>
              <a:t>Notice of elections for each peer group</a:t>
            </a:r>
            <a:endParaRPr/>
          </a:p>
          <a:p>
            <a:pPr marL="520700" lvl="0" indent="-171450" algn="l" rtl="0">
              <a:lnSpc>
                <a:spcPct val="100000"/>
              </a:lnSpc>
              <a:spcBef>
                <a:spcPts val="0"/>
              </a:spcBef>
              <a:spcAft>
                <a:spcPts val="0"/>
              </a:spcAft>
              <a:buClr>
                <a:schemeClr val="dk2"/>
              </a:buClr>
              <a:buSzPts val="1100"/>
              <a:buFont typeface="Noto Sans Symbols"/>
              <a:buChar char="▪"/>
            </a:pPr>
            <a:r>
              <a:rPr lang="en-US"/>
              <a:t>Responsibilities of the council</a:t>
            </a:r>
            <a:endParaRPr/>
          </a:p>
          <a:p>
            <a:pPr marL="520700" lvl="0" indent="-171450" algn="l" rtl="0">
              <a:lnSpc>
                <a:spcPct val="100000"/>
              </a:lnSpc>
              <a:spcBef>
                <a:spcPts val="0"/>
              </a:spcBef>
              <a:spcAft>
                <a:spcPts val="0"/>
              </a:spcAft>
              <a:buClr>
                <a:schemeClr val="dk2"/>
              </a:buClr>
              <a:buSzPts val="1100"/>
              <a:buFont typeface="Noto Sans Symbols"/>
              <a:buChar char="▪"/>
            </a:pPr>
            <a:r>
              <a:rPr lang="en-US"/>
              <a:t>A policy of non-discrimination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432" name="Google Shape;432;g27ca1421ff9_7_30:notes"/>
          <p:cNvSpPr txBox="1">
            <a:spLocks noGrp="1"/>
          </p:cNvSpPr>
          <p:nvPr>
            <p:ph type="sldNum" idx="12"/>
          </p:nvPr>
        </p:nvSpPr>
        <p:spPr>
          <a:xfrm>
            <a:off x="3884613" y="8685214"/>
            <a:ext cx="2971800" cy="4572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62</a:t>
            </a:fld>
            <a:endParaRPr sz="1300" b="0" i="0" u="none" strike="noStrike" cap="none">
              <a:solidFill>
                <a:srgbClr val="000000"/>
              </a:solidFill>
              <a:latin typeface="Arial"/>
              <a:ea typeface="Arial"/>
              <a:cs typeface="Arial"/>
              <a:sym typeface="Arial"/>
            </a:endParaRPr>
          </a:p>
        </p:txBody>
      </p:sp>
      <p:sp>
        <p:nvSpPr>
          <p:cNvPr id="433" name="Google Shape;433;g27ca1421ff9_7_30:notes"/>
          <p:cNvSpPr txBox="1">
            <a:spLocks noGrp="1"/>
          </p:cNvSpPr>
          <p:nvPr>
            <p:ph type="ftr" idx="11"/>
          </p:nvPr>
        </p:nvSpPr>
        <p:spPr>
          <a:xfrm>
            <a:off x="0" y="8685214"/>
            <a:ext cx="2971800" cy="457200"/>
          </a:xfrm>
          <a:prstGeom prst="rect">
            <a:avLst/>
          </a:prstGeom>
          <a:noFill/>
          <a:ln>
            <a:noFill/>
          </a:ln>
        </p:spPr>
        <p:txBody>
          <a:bodyPr spcFirstLastPara="1" wrap="square" lIns="91100" tIns="45550" rIns="91100" bIns="45550" anchor="b"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LACOE State &amp; Federal Programs Unit</a:t>
            </a:r>
            <a:endParaRPr sz="1300" b="0" i="0" u="none" strike="noStrike" cap="none">
              <a:solidFill>
                <a:srgbClr val="000000"/>
              </a:solidFill>
              <a:latin typeface="Arial"/>
              <a:ea typeface="Arial"/>
              <a:cs typeface="Arial"/>
              <a:sym typeface="Arial"/>
            </a:endParaRPr>
          </a:p>
        </p:txBody>
      </p:sp>
      <p:sp>
        <p:nvSpPr>
          <p:cNvPr id="434" name="Google Shape;434;g27ca1421ff9_7_30:notes"/>
          <p:cNvSpPr txBox="1">
            <a:spLocks noGrp="1"/>
          </p:cNvSpPr>
          <p:nvPr>
            <p:ph type="hdr" idx="3"/>
          </p:nvPr>
        </p:nvSpPr>
        <p:spPr>
          <a:xfrm>
            <a:off x="0" y="0"/>
            <a:ext cx="2971800" cy="457200"/>
          </a:xfrm>
          <a:prstGeom prst="rect">
            <a:avLst/>
          </a:prstGeom>
          <a:noFill/>
          <a:ln>
            <a:noFill/>
          </a:ln>
        </p:spPr>
        <p:txBody>
          <a:bodyPr spcFirstLastPara="1" wrap="square" lIns="91100" tIns="45550" rIns="91100" bIns="4555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School Site Council Training Presentation</a:t>
            </a:r>
            <a:endParaRPr sz="1300" b="0" i="0" u="none" strike="noStrike" cap="none">
              <a:solidFill>
                <a:srgbClr val="000000"/>
              </a:solidFill>
              <a:latin typeface="Arial"/>
              <a:ea typeface="Arial"/>
              <a:cs typeface="Arial"/>
              <a:sym typeface="Arial"/>
            </a:endParaRPr>
          </a:p>
        </p:txBody>
      </p:sp>
      <p:sp>
        <p:nvSpPr>
          <p:cNvPr id="435" name="Google Shape;435;g27ca1421ff9_7_30:notes"/>
          <p:cNvSpPr txBox="1">
            <a:spLocks noGrp="1"/>
          </p:cNvSpPr>
          <p:nvPr>
            <p:ph type="dt" idx="10"/>
          </p:nvPr>
        </p:nvSpPr>
        <p:spPr>
          <a:xfrm>
            <a:off x="3884613" y="0"/>
            <a:ext cx="2971800" cy="457200"/>
          </a:xfrm>
          <a:prstGeom prst="rect">
            <a:avLst/>
          </a:prstGeom>
          <a:noFill/>
          <a:ln>
            <a:noFill/>
          </a:ln>
        </p:spPr>
        <p:txBody>
          <a:bodyPr spcFirstLastPara="1" wrap="square" lIns="91100" tIns="45550" rIns="91100" bIns="4555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Revised 4/10/2019</a:t>
            </a:r>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7ca1421ff9_7_41:notes"/>
          <p:cNvSpPr>
            <a:spLocks noGrp="1" noRot="1" noChangeAspect="1"/>
          </p:cNvSpPr>
          <p:nvPr>
            <p:ph type="sldImg" idx="2"/>
          </p:nvPr>
        </p:nvSpPr>
        <p:spPr>
          <a:xfrm>
            <a:off x="381000"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27ca1421ff9_7_41: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100"/>
              <a:buNone/>
            </a:pPr>
            <a:r>
              <a:rPr lang="en-US"/>
              <a:t>Rules of Order provides Meeting Procedures</a:t>
            </a:r>
            <a:endParaRPr/>
          </a:p>
          <a:p>
            <a:pPr marL="0" lvl="0" indent="0" algn="l" rtl="0">
              <a:lnSpc>
                <a:spcPct val="100000"/>
              </a:lnSpc>
              <a:spcBef>
                <a:spcPts val="0"/>
              </a:spcBef>
              <a:spcAft>
                <a:spcPts val="0"/>
              </a:spcAft>
              <a:buSzPts val="1100"/>
              <a:buNone/>
            </a:pPr>
            <a:r>
              <a:rPr lang="en-US"/>
              <a:t>This establishes a set of norms for the how to conduct the meetings so they are productive and fair and orderly.  </a:t>
            </a:r>
            <a:endParaRPr/>
          </a:p>
          <a:p>
            <a:pPr marL="0" lvl="0" indent="0" algn="l" rtl="0">
              <a:lnSpc>
                <a:spcPct val="100000"/>
              </a:lnSpc>
              <a:spcBef>
                <a:spcPts val="0"/>
              </a:spcBef>
              <a:spcAft>
                <a:spcPts val="0"/>
              </a:spcAft>
              <a:buSzPts val="1100"/>
              <a:buNone/>
            </a:pPr>
            <a:r>
              <a:rPr lang="en-US"/>
              <a:t>Process to run the meetings in an orderly manner.   Call to order,  etc.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Robert’s Rules of Order should be an area that you provide an SSC training.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Code of Ethics is accessible in board/ed code policy </a:t>
            </a:r>
            <a:endParaRPr/>
          </a:p>
        </p:txBody>
      </p:sp>
      <p:sp>
        <p:nvSpPr>
          <p:cNvPr id="444" name="Google Shape;444;g27ca1421ff9_7_41:notes"/>
          <p:cNvSpPr txBox="1">
            <a:spLocks noGrp="1"/>
          </p:cNvSpPr>
          <p:nvPr>
            <p:ph type="sldNum" idx="12"/>
          </p:nvPr>
        </p:nvSpPr>
        <p:spPr>
          <a:xfrm>
            <a:off x="3884613" y="8685214"/>
            <a:ext cx="2971800" cy="4572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64</a:t>
            </a:fld>
            <a:endParaRPr sz="1300" b="0" i="0" u="none" strike="noStrike" cap="none">
              <a:solidFill>
                <a:srgbClr val="000000"/>
              </a:solidFill>
              <a:latin typeface="Arial"/>
              <a:ea typeface="Arial"/>
              <a:cs typeface="Arial"/>
              <a:sym typeface="Arial"/>
            </a:endParaRPr>
          </a:p>
        </p:txBody>
      </p:sp>
      <p:sp>
        <p:nvSpPr>
          <p:cNvPr id="445" name="Google Shape;445;g27ca1421ff9_7_41:notes"/>
          <p:cNvSpPr txBox="1">
            <a:spLocks noGrp="1"/>
          </p:cNvSpPr>
          <p:nvPr>
            <p:ph type="ftr" idx="11"/>
          </p:nvPr>
        </p:nvSpPr>
        <p:spPr>
          <a:xfrm>
            <a:off x="0" y="8685214"/>
            <a:ext cx="2971800" cy="457200"/>
          </a:xfrm>
          <a:prstGeom prst="rect">
            <a:avLst/>
          </a:prstGeom>
          <a:noFill/>
          <a:ln>
            <a:noFill/>
          </a:ln>
        </p:spPr>
        <p:txBody>
          <a:bodyPr spcFirstLastPara="1" wrap="square" lIns="91100" tIns="45550" rIns="91100" bIns="45550" anchor="b"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LACOE State &amp; Federal Programs Unit</a:t>
            </a:r>
            <a:endParaRPr sz="1300" b="0" i="0" u="none" strike="noStrike" cap="none">
              <a:solidFill>
                <a:srgbClr val="000000"/>
              </a:solidFill>
              <a:latin typeface="Arial"/>
              <a:ea typeface="Arial"/>
              <a:cs typeface="Arial"/>
              <a:sym typeface="Arial"/>
            </a:endParaRPr>
          </a:p>
        </p:txBody>
      </p:sp>
      <p:sp>
        <p:nvSpPr>
          <p:cNvPr id="446" name="Google Shape;446;g27ca1421ff9_7_41:notes"/>
          <p:cNvSpPr txBox="1">
            <a:spLocks noGrp="1"/>
          </p:cNvSpPr>
          <p:nvPr>
            <p:ph type="hdr" idx="3"/>
          </p:nvPr>
        </p:nvSpPr>
        <p:spPr>
          <a:xfrm>
            <a:off x="0" y="0"/>
            <a:ext cx="2971800" cy="457200"/>
          </a:xfrm>
          <a:prstGeom prst="rect">
            <a:avLst/>
          </a:prstGeom>
          <a:noFill/>
          <a:ln>
            <a:noFill/>
          </a:ln>
        </p:spPr>
        <p:txBody>
          <a:bodyPr spcFirstLastPara="1" wrap="square" lIns="91100" tIns="45550" rIns="91100" bIns="4555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School Site Council Training Presentation</a:t>
            </a:r>
            <a:endParaRPr sz="1300" b="0" i="0" u="none" strike="noStrike" cap="none">
              <a:solidFill>
                <a:srgbClr val="000000"/>
              </a:solidFill>
              <a:latin typeface="Arial"/>
              <a:ea typeface="Arial"/>
              <a:cs typeface="Arial"/>
              <a:sym typeface="Arial"/>
            </a:endParaRPr>
          </a:p>
        </p:txBody>
      </p:sp>
      <p:sp>
        <p:nvSpPr>
          <p:cNvPr id="447" name="Google Shape;447;g27ca1421ff9_7_41:notes"/>
          <p:cNvSpPr txBox="1">
            <a:spLocks noGrp="1"/>
          </p:cNvSpPr>
          <p:nvPr>
            <p:ph type="dt" idx="10"/>
          </p:nvPr>
        </p:nvSpPr>
        <p:spPr>
          <a:xfrm>
            <a:off x="3884613" y="0"/>
            <a:ext cx="2971800" cy="457200"/>
          </a:xfrm>
          <a:prstGeom prst="rect">
            <a:avLst/>
          </a:prstGeom>
          <a:noFill/>
          <a:ln>
            <a:noFill/>
          </a:ln>
        </p:spPr>
        <p:txBody>
          <a:bodyPr spcFirstLastPara="1" wrap="square" lIns="91100" tIns="45550" rIns="91100" bIns="4555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Revised 4/10/2019</a:t>
            </a:r>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7ca1421ff9_7_51:notes"/>
          <p:cNvSpPr>
            <a:spLocks noGrp="1" noRot="1" noChangeAspect="1"/>
          </p:cNvSpPr>
          <p:nvPr>
            <p:ph type="sldImg" idx="2"/>
          </p:nvPr>
        </p:nvSpPr>
        <p:spPr>
          <a:xfrm>
            <a:off x="381000"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27ca1421ff9_7_51: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100"/>
              <a:buNone/>
            </a:pPr>
            <a:r>
              <a:rPr lang="en-US"/>
              <a:t>Agendas and Minutes are required. These documents are a significant part of an FPM review, both online and on site.  These documents are the evidence you need to show that the SSC is fulfilling its responsibilities and everything just spoke about.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Because of this importance.  You need to consider who is taking minutes, the </a:t>
            </a:r>
            <a:endParaRPr/>
          </a:p>
          <a:p>
            <a:pPr marL="0" lvl="0" indent="0" algn="l" rtl="0">
              <a:lnSpc>
                <a:spcPct val="100000"/>
              </a:lnSpc>
              <a:spcBef>
                <a:spcPts val="0"/>
              </a:spcBef>
              <a:spcAft>
                <a:spcPts val="0"/>
              </a:spcAft>
              <a:buSzPts val="1100"/>
              <a:buNone/>
            </a:pPr>
            <a:r>
              <a:rPr lang="en-US"/>
              <a:t>The minutes should reflect the voice of the SSC members.  </a:t>
            </a:r>
            <a:r>
              <a:rPr lang="en-US" b="1" u="sng"/>
              <a:t>This is not an outline.  </a:t>
            </a:r>
            <a:endParaRPr b="1" u="sng"/>
          </a:p>
        </p:txBody>
      </p:sp>
      <p:sp>
        <p:nvSpPr>
          <p:cNvPr id="455" name="Google Shape;455;g27ca1421ff9_7_51:notes"/>
          <p:cNvSpPr txBox="1">
            <a:spLocks noGrp="1"/>
          </p:cNvSpPr>
          <p:nvPr>
            <p:ph type="sldNum" idx="12"/>
          </p:nvPr>
        </p:nvSpPr>
        <p:spPr>
          <a:xfrm>
            <a:off x="3884613" y="8685214"/>
            <a:ext cx="2971800" cy="4572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65</a:t>
            </a:fld>
            <a:endParaRPr sz="1300" b="0" i="0" u="none" strike="noStrike" cap="none">
              <a:solidFill>
                <a:srgbClr val="000000"/>
              </a:solidFill>
              <a:latin typeface="Arial"/>
              <a:ea typeface="Arial"/>
              <a:cs typeface="Arial"/>
              <a:sym typeface="Arial"/>
            </a:endParaRPr>
          </a:p>
        </p:txBody>
      </p:sp>
      <p:sp>
        <p:nvSpPr>
          <p:cNvPr id="456" name="Google Shape;456;g27ca1421ff9_7_51:notes"/>
          <p:cNvSpPr txBox="1">
            <a:spLocks noGrp="1"/>
          </p:cNvSpPr>
          <p:nvPr>
            <p:ph type="ftr" idx="11"/>
          </p:nvPr>
        </p:nvSpPr>
        <p:spPr>
          <a:xfrm>
            <a:off x="0" y="8685214"/>
            <a:ext cx="2971800" cy="457200"/>
          </a:xfrm>
          <a:prstGeom prst="rect">
            <a:avLst/>
          </a:prstGeom>
          <a:noFill/>
          <a:ln>
            <a:noFill/>
          </a:ln>
        </p:spPr>
        <p:txBody>
          <a:bodyPr spcFirstLastPara="1" wrap="square" lIns="91100" tIns="45550" rIns="91100" bIns="45550" anchor="b"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LACOE State &amp; Federal Programs Unit</a:t>
            </a:r>
            <a:endParaRPr sz="1300" b="0" i="0" u="none" strike="noStrike" cap="none">
              <a:solidFill>
                <a:srgbClr val="000000"/>
              </a:solidFill>
              <a:latin typeface="Arial"/>
              <a:ea typeface="Arial"/>
              <a:cs typeface="Arial"/>
              <a:sym typeface="Arial"/>
            </a:endParaRPr>
          </a:p>
        </p:txBody>
      </p:sp>
      <p:sp>
        <p:nvSpPr>
          <p:cNvPr id="457" name="Google Shape;457;g27ca1421ff9_7_51:notes"/>
          <p:cNvSpPr txBox="1">
            <a:spLocks noGrp="1"/>
          </p:cNvSpPr>
          <p:nvPr>
            <p:ph type="hdr" idx="3"/>
          </p:nvPr>
        </p:nvSpPr>
        <p:spPr>
          <a:xfrm>
            <a:off x="0" y="0"/>
            <a:ext cx="2971800" cy="457200"/>
          </a:xfrm>
          <a:prstGeom prst="rect">
            <a:avLst/>
          </a:prstGeom>
          <a:noFill/>
          <a:ln>
            <a:noFill/>
          </a:ln>
        </p:spPr>
        <p:txBody>
          <a:bodyPr spcFirstLastPara="1" wrap="square" lIns="91100" tIns="45550" rIns="91100" bIns="4555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School Site Council Training Presentation</a:t>
            </a:r>
            <a:endParaRPr sz="1300" b="0" i="0" u="none" strike="noStrike" cap="none">
              <a:solidFill>
                <a:srgbClr val="000000"/>
              </a:solidFill>
              <a:latin typeface="Arial"/>
              <a:ea typeface="Arial"/>
              <a:cs typeface="Arial"/>
              <a:sym typeface="Arial"/>
            </a:endParaRPr>
          </a:p>
        </p:txBody>
      </p:sp>
      <p:sp>
        <p:nvSpPr>
          <p:cNvPr id="458" name="Google Shape;458;g27ca1421ff9_7_51:notes"/>
          <p:cNvSpPr txBox="1">
            <a:spLocks noGrp="1"/>
          </p:cNvSpPr>
          <p:nvPr>
            <p:ph type="dt" idx="10"/>
          </p:nvPr>
        </p:nvSpPr>
        <p:spPr>
          <a:xfrm>
            <a:off x="3884613" y="0"/>
            <a:ext cx="2971800" cy="457200"/>
          </a:xfrm>
          <a:prstGeom prst="rect">
            <a:avLst/>
          </a:prstGeom>
          <a:noFill/>
          <a:ln>
            <a:noFill/>
          </a:ln>
        </p:spPr>
        <p:txBody>
          <a:bodyPr spcFirstLastPara="1" wrap="square" lIns="91100" tIns="45550" rIns="91100" bIns="4555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Revised 4/10/2019</a:t>
            </a:r>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7ca1421ff9_7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g27ca1421ff9_7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3de7df4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93de7df45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91b012ec82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Times"/>
                <a:ea typeface="Times"/>
                <a:cs typeface="Times"/>
                <a:sym typeface="Times"/>
              </a:rPr>
              <a:t>7</a:t>
            </a:fld>
            <a:endParaRPr sz="1300" b="0" i="0" u="none" strike="noStrike" cap="none">
              <a:solidFill>
                <a:schemeClr val="dk1"/>
              </a:solidFill>
              <a:latin typeface="Times"/>
              <a:ea typeface="Times"/>
              <a:cs typeface="Times"/>
              <a:sym typeface="Times"/>
            </a:endParaRPr>
          </a:p>
        </p:txBody>
      </p:sp>
      <p:sp>
        <p:nvSpPr>
          <p:cNvPr id="136" name="Google Shape;136;g91b012ec8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g91b012ec82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1b012ec82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Times"/>
                <a:ea typeface="Times"/>
                <a:cs typeface="Times"/>
                <a:sym typeface="Times"/>
              </a:rPr>
              <a:t>9</a:t>
            </a:fld>
            <a:endParaRPr sz="1300" b="0" i="0" u="none" strike="noStrike" cap="none">
              <a:solidFill>
                <a:schemeClr val="dk1"/>
              </a:solidFill>
              <a:latin typeface="Times"/>
              <a:ea typeface="Times"/>
              <a:cs typeface="Times"/>
              <a:sym typeface="Times"/>
            </a:endParaRPr>
          </a:p>
        </p:txBody>
      </p:sp>
      <p:sp>
        <p:nvSpPr>
          <p:cNvPr id="143" name="Google Shape;143;g91b012ec82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g91b012ec82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The laws and regulations that affect the education of English Learners, require that schools with 21 or more students have a functioning advising committee</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We need to remember that ELAC is an advisory group and it doesn’t have the power of the School Site Council. Even though it doesn’t have the same power, it does have major responsibilities to accomplish.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3de7df452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Times"/>
                <a:ea typeface="Times"/>
                <a:cs typeface="Times"/>
                <a:sym typeface="Times"/>
              </a:rPr>
              <a:t>10</a:t>
            </a:fld>
            <a:endParaRPr sz="1300" b="0" i="0" u="none" strike="noStrike" cap="none">
              <a:solidFill>
                <a:schemeClr val="dk1"/>
              </a:solidFill>
              <a:latin typeface="Times"/>
              <a:ea typeface="Times"/>
              <a:cs typeface="Times"/>
              <a:sym typeface="Times"/>
            </a:endParaRPr>
          </a:p>
        </p:txBody>
      </p:sp>
      <p:sp>
        <p:nvSpPr>
          <p:cNvPr id="150" name="Google Shape;150;g93de7df45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g93de7df452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The laws and regulations that affect the education of English Learners, require that schools with 21 or more students have a functioning advising committee</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We need to remember that ELAC is an advisory group and it doesn’t have the power of the School Site Council. Even though it doesn’t have the same power, it does have major responsibilities to accomplish.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0"/>
        <p:cNvGrpSpPr/>
        <p:nvPr/>
      </p:nvGrpSpPr>
      <p:grpSpPr>
        <a:xfrm>
          <a:off x="0" y="0"/>
          <a:ext cx="0" cy="0"/>
          <a:chOff x="0" y="0"/>
          <a:chExt cx="0" cy="0"/>
        </a:xfrm>
      </p:grpSpPr>
      <p:sp>
        <p:nvSpPr>
          <p:cNvPr id="11" name="Google Shape;11;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830392" y="1191256"/>
            <a:ext cx="745763" cy="45826"/>
            <a:chOff x="4580561" y="2589004"/>
            <a:chExt cx="1064464" cy="25200"/>
          </a:xfrm>
        </p:grpSpPr>
        <p:sp>
          <p:nvSpPr>
            <p:cNvPr id="13" name="Google Shape;13;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6" name="Google Shape;16;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7" name="Google Shape;17;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4"/>
        <p:cNvGrpSpPr/>
        <p:nvPr/>
      </p:nvGrpSpPr>
      <p:grpSpPr>
        <a:xfrm>
          <a:off x="0" y="0"/>
          <a:ext cx="0" cy="0"/>
          <a:chOff x="0" y="0"/>
          <a:chExt cx="0" cy="0"/>
        </a:xfrm>
      </p:grpSpPr>
      <p:grpSp>
        <p:nvGrpSpPr>
          <p:cNvPr id="75" name="Google Shape;75;p11"/>
          <p:cNvGrpSpPr/>
          <p:nvPr/>
        </p:nvGrpSpPr>
        <p:grpSpPr>
          <a:xfrm>
            <a:off x="830392" y="4169130"/>
            <a:ext cx="745763" cy="45826"/>
            <a:chOff x="4580561" y="2589004"/>
            <a:chExt cx="1064464" cy="25200"/>
          </a:xfrm>
        </p:grpSpPr>
        <p:sp>
          <p:nvSpPr>
            <p:cNvPr id="76" name="Google Shape;76;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9" name="Google Shape;79;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80" name="Google Shape;80;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143000" y="1573305"/>
            <a:ext cx="6858000" cy="16725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dk1"/>
              </a:buClr>
              <a:buSzPts val="4500"/>
              <a:buFont typeface="Arial"/>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 name="Google Shape;85;p13"/>
          <p:cNvSpPr txBox="1">
            <a:spLocks noGrp="1"/>
          </p:cNvSpPr>
          <p:nvPr>
            <p:ph type="subTitle" idx="1"/>
          </p:nvPr>
        </p:nvSpPr>
        <p:spPr>
          <a:xfrm>
            <a:off x="1143000" y="3314731"/>
            <a:ext cx="6858000" cy="3966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6" name="Google Shape;86;p13"/>
          <p:cNvSpPr txBox="1">
            <a:spLocks noGrp="1"/>
          </p:cNvSpPr>
          <p:nvPr>
            <p:ph type="body" idx="2"/>
          </p:nvPr>
        </p:nvSpPr>
        <p:spPr>
          <a:xfrm>
            <a:off x="1143000" y="3848549"/>
            <a:ext cx="6858000" cy="362700"/>
          </a:xfrm>
          <a:prstGeom prst="rect">
            <a:avLst/>
          </a:prstGeom>
          <a:noFill/>
          <a:ln>
            <a:noFill/>
          </a:ln>
        </p:spPr>
        <p:txBody>
          <a:bodyPr spcFirstLastPara="1" wrap="square" lIns="68575" tIns="34275" rIns="68575" bIns="34275" anchor="ctr" anchorCtr="0">
            <a:normAutofit/>
          </a:bodyPr>
          <a:lstStyle>
            <a:lvl1pPr marL="457200" lvl="0" indent="-228600" algn="r" rtl="0">
              <a:lnSpc>
                <a:spcPct val="90000"/>
              </a:lnSpc>
              <a:spcBef>
                <a:spcPts val="800"/>
              </a:spcBef>
              <a:spcAft>
                <a:spcPts val="0"/>
              </a:spcAft>
              <a:buClr>
                <a:schemeClr val="dk1"/>
              </a:buClr>
              <a:buSzPts val="1500"/>
              <a:buNone/>
              <a:defRPr sz="1500"/>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3"/>
          <p:cNvSpPr txBox="1">
            <a:spLocks noGrp="1"/>
          </p:cNvSpPr>
          <p:nvPr>
            <p:ph type="body" idx="3"/>
          </p:nvPr>
        </p:nvSpPr>
        <p:spPr>
          <a:xfrm>
            <a:off x="1143000" y="4211241"/>
            <a:ext cx="6858000" cy="354900"/>
          </a:xfrm>
          <a:prstGeom prst="rect">
            <a:avLst/>
          </a:prstGeom>
          <a:noFill/>
          <a:ln>
            <a:noFill/>
          </a:ln>
        </p:spPr>
        <p:txBody>
          <a:bodyPr spcFirstLastPara="1" wrap="square" lIns="68575" tIns="34275" rIns="68575" bIns="34275" anchor="ctr" anchorCtr="0">
            <a:normAutofit/>
          </a:bodyPr>
          <a:lstStyle>
            <a:lvl1pPr marL="457200" lvl="0" indent="-228600" algn="r" rtl="0">
              <a:lnSpc>
                <a:spcPct val="90000"/>
              </a:lnSpc>
              <a:spcBef>
                <a:spcPts val="800"/>
              </a:spcBef>
              <a:spcAft>
                <a:spcPts val="0"/>
              </a:spcAft>
              <a:buClr>
                <a:schemeClr val="dk1"/>
              </a:buClr>
              <a:buSzPts val="1500"/>
              <a:buNone/>
              <a:defRPr sz="1500"/>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p14"/>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1" name="Google Shape;91;p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5"/>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97" name="Google Shape;97;p1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
        <p:cNvGrpSpPr/>
        <p:nvPr/>
      </p:nvGrpSpPr>
      <p:grpSpPr>
        <a:xfrm>
          <a:off x="0" y="0"/>
          <a:ext cx="0" cy="0"/>
          <a:chOff x="0" y="0"/>
          <a:chExt cx="0" cy="0"/>
        </a:xfrm>
      </p:grpSpPr>
      <p:grpSp>
        <p:nvGrpSpPr>
          <p:cNvPr id="19" name="Google Shape;19;p3"/>
          <p:cNvGrpSpPr/>
          <p:nvPr/>
        </p:nvGrpSpPr>
        <p:grpSpPr>
          <a:xfrm>
            <a:off x="830392" y="1191256"/>
            <a:ext cx="745763" cy="45826"/>
            <a:chOff x="4580561" y="2589004"/>
            <a:chExt cx="1064464" cy="25200"/>
          </a:xfrm>
        </p:grpSpPr>
        <p:sp>
          <p:nvSpPr>
            <p:cNvPr id="20" name="Google Shape;20;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3" name="Google Shape;23;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4"/>
          <p:cNvGrpSpPr/>
          <p:nvPr/>
        </p:nvGrpSpPr>
        <p:grpSpPr>
          <a:xfrm>
            <a:off x="830392" y="1191256"/>
            <a:ext cx="745763" cy="45826"/>
            <a:chOff x="4580561" y="2589004"/>
            <a:chExt cx="1064464" cy="25200"/>
          </a:xfrm>
        </p:grpSpPr>
        <p:sp>
          <p:nvSpPr>
            <p:cNvPr id="27" name="Google Shape;27;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0" name="Google Shape;30;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5"/>
          <p:cNvGrpSpPr/>
          <p:nvPr/>
        </p:nvGrpSpPr>
        <p:grpSpPr>
          <a:xfrm>
            <a:off x="830392" y="1191256"/>
            <a:ext cx="745763" cy="45826"/>
            <a:chOff x="4580561" y="2589004"/>
            <a:chExt cx="1064464" cy="25200"/>
          </a:xfrm>
        </p:grpSpPr>
        <p:sp>
          <p:nvSpPr>
            <p:cNvPr id="35" name="Google Shape;35;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8" name="Google Shape;38;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0" name="Google Shape;40;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6"/>
          <p:cNvGrpSpPr/>
          <p:nvPr/>
        </p:nvGrpSpPr>
        <p:grpSpPr>
          <a:xfrm>
            <a:off x="830392" y="1191256"/>
            <a:ext cx="745763" cy="45826"/>
            <a:chOff x="4580561" y="2589004"/>
            <a:chExt cx="1064464" cy="25200"/>
          </a:xfrm>
        </p:grpSpPr>
        <p:sp>
          <p:nvSpPr>
            <p:cNvPr id="44" name="Google Shape;44;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7" name="Google Shape;47;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7"/>
          <p:cNvGrpSpPr/>
          <p:nvPr/>
        </p:nvGrpSpPr>
        <p:grpSpPr>
          <a:xfrm>
            <a:off x="830392" y="1191256"/>
            <a:ext cx="745763" cy="45826"/>
            <a:chOff x="4580561" y="2589004"/>
            <a:chExt cx="1064464" cy="25200"/>
          </a:xfrm>
        </p:grpSpPr>
        <p:sp>
          <p:nvSpPr>
            <p:cNvPr id="51" name="Google Shape;51;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4" name="Google Shape;54;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6"/>
        <p:cNvGrpSpPr/>
        <p:nvPr/>
      </p:nvGrpSpPr>
      <p:grpSpPr>
        <a:xfrm>
          <a:off x="0" y="0"/>
          <a:ext cx="0" cy="0"/>
          <a:chOff x="0" y="0"/>
          <a:chExt cx="0" cy="0"/>
        </a:xfrm>
      </p:grpSpPr>
      <p:grpSp>
        <p:nvGrpSpPr>
          <p:cNvPr id="57" name="Google Shape;57;p8"/>
          <p:cNvGrpSpPr/>
          <p:nvPr/>
        </p:nvGrpSpPr>
        <p:grpSpPr>
          <a:xfrm>
            <a:off x="830392" y="4169130"/>
            <a:ext cx="745763" cy="45826"/>
            <a:chOff x="4580561" y="2589004"/>
            <a:chExt cx="1064464" cy="25200"/>
          </a:xfrm>
        </p:grpSpPr>
        <p:sp>
          <p:nvSpPr>
            <p:cNvPr id="58" name="Google Shape;58;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1" name="Google Shape;61;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9"/>
          <p:cNvGrpSpPr/>
          <p:nvPr/>
        </p:nvGrpSpPr>
        <p:grpSpPr>
          <a:xfrm>
            <a:off x="830392" y="1191256"/>
            <a:ext cx="745763" cy="45826"/>
            <a:chOff x="4580561" y="2589004"/>
            <a:chExt cx="1064464" cy="25200"/>
          </a:xfrm>
        </p:grpSpPr>
        <p:sp>
          <p:nvSpPr>
            <p:cNvPr id="65" name="Google Shape;65;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8" name="Google Shape;68;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9" name="Google Shape;69;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0" name="Google Shape;70;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3" name="Google Shape;73;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9" name="Google Shape;9;p1"/>
          <p:cNvPicPr preferRelativeResize="0"/>
          <p:nvPr/>
        </p:nvPicPr>
        <p:blipFill>
          <a:blip r:embed="rId16">
            <a:alphaModFix/>
          </a:blip>
          <a:stretch>
            <a:fillRect/>
          </a:stretch>
        </p:blipFill>
        <p:spPr>
          <a:xfrm>
            <a:off x="6771925" y="4395400"/>
            <a:ext cx="2372075" cy="7480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ca.gov/ta/cr/elac.asp"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file/d/1pV6_Qk60e0H7LvxKRjQJvUUzAfJ62_gc/view?usp=sharin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drive.google.com/file/d/1u0R4qnirnLftvxeyRp5Q6HkOeV8jXCeL/view?usp=sharin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attendanceworks.org/"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xTczn5RUgnk"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e.ca.gov/sp/el/rd/"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www.cde.ca.gov/sp/el/t3/elparentletters.asp"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e.ca.gov/fg/aa/co/ca21sinsaf.asp"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s://drive.google.com/drive/folders/13p-55NtZdI-A0rvnn9z84bBz1Y5M_GEK?usp=sharing"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hyperlink" Target="https://www.cde.ca.gov/ta/cr/delac.asp" TargetMode="External"/><Relationship Id="rId4" Type="http://schemas.openxmlformats.org/officeDocument/2006/relationships/hyperlink" Target="https://www.cde.ca.gov/ta/cr/elac.asp"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abenitez@husd.net"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hyperlink" Target="mailto:evelazquez@husd.net" TargetMode="External"/><Relationship Id="rId4" Type="http://schemas.openxmlformats.org/officeDocument/2006/relationships/hyperlink" Target="mailto:squezada@husd.net"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hyperlink" Target="https://drive.google.com/file/d/1GdVZxsLkpzW4QhXDi2-T5DOzWJime3qL/view?usp=sharing" TargetMode="External"/><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ctrTitle"/>
          </p:nvPr>
        </p:nvSpPr>
        <p:spPr>
          <a:xfrm>
            <a:off x="1143000" y="886452"/>
            <a:ext cx="6858000" cy="28821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500"/>
              <a:buNone/>
            </a:pPr>
            <a:r>
              <a:rPr lang="en-US" sz="3600" b="1" dirty="0"/>
              <a:t>Welcome to</a:t>
            </a:r>
            <a:endParaRPr sz="3600" b="1" dirty="0"/>
          </a:p>
          <a:p>
            <a:pPr marL="0" lvl="0" indent="0" algn="ctr" rtl="0">
              <a:lnSpc>
                <a:spcPct val="90000"/>
              </a:lnSpc>
              <a:spcBef>
                <a:spcPts val="0"/>
              </a:spcBef>
              <a:spcAft>
                <a:spcPts val="0"/>
              </a:spcAft>
              <a:buSzPts val="4500"/>
              <a:buNone/>
            </a:pPr>
            <a:r>
              <a:rPr lang="en-US" sz="3600" b="1" dirty="0"/>
              <a:t>ELAC/DELAC 101</a:t>
            </a:r>
            <a:endParaRPr sz="3600" b="1" dirty="0"/>
          </a:p>
          <a:p>
            <a:pPr marL="0" lvl="0" indent="0" algn="ctr" rtl="0">
              <a:lnSpc>
                <a:spcPct val="90000"/>
              </a:lnSpc>
              <a:spcBef>
                <a:spcPts val="0"/>
              </a:spcBef>
              <a:spcAft>
                <a:spcPts val="0"/>
              </a:spcAft>
              <a:buSzPts val="4500"/>
              <a:buNone/>
            </a:pPr>
            <a:r>
              <a:rPr lang="en-US" sz="3600" dirty="0"/>
              <a:t>Bienvenido al ELAC/DELAC 101</a:t>
            </a:r>
            <a:endParaRPr sz="3600" dirty="0"/>
          </a:p>
          <a:p>
            <a:pPr marL="0" lvl="0" indent="0" algn="ctr" rtl="0">
              <a:lnSpc>
                <a:spcPct val="90000"/>
              </a:lnSpc>
              <a:spcBef>
                <a:spcPts val="0"/>
              </a:spcBef>
              <a:spcAft>
                <a:spcPts val="0"/>
              </a:spcAft>
              <a:buSzPts val="4500"/>
              <a:buNone/>
            </a:pPr>
            <a:r>
              <a:rPr lang="en-US" sz="3600" b="1" dirty="0"/>
              <a:t>2023-2024</a:t>
            </a:r>
            <a:endParaRPr sz="3600" b="1" dirty="0">
              <a:solidFill>
                <a:srgbClr val="000000"/>
              </a:solidFill>
            </a:endParaRPr>
          </a:p>
        </p:txBody>
      </p:sp>
      <p:sp>
        <p:nvSpPr>
          <p:cNvPr id="105" name="Google Shape;105;p16"/>
          <p:cNvSpPr txBox="1">
            <a:spLocks noGrp="1"/>
          </p:cNvSpPr>
          <p:nvPr>
            <p:ph type="sldNum" idx="12"/>
          </p:nvPr>
        </p:nvSpPr>
        <p:spPr>
          <a:xfrm>
            <a:off x="8536302"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chemeClr val="accent1"/>
                </a:solidFill>
                <a:latin typeface="Lato"/>
                <a:ea typeface="Lato"/>
                <a:cs typeface="Lato"/>
                <a:sym typeface="Lato"/>
              </a:rPr>
              <a:t>1</a:t>
            </a:fld>
            <a:endParaRPr>
              <a:solidFill>
                <a:schemeClr val="accen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fontScale="85000" lnSpcReduction="10000"/>
          </a:bodyPr>
          <a:lstStyle/>
          <a:p>
            <a:pPr marL="0" lvl="0" indent="0" algn="l" rtl="0">
              <a:lnSpc>
                <a:spcPct val="115000"/>
              </a:lnSpc>
              <a:spcBef>
                <a:spcPts val="800"/>
              </a:spcBef>
              <a:spcAft>
                <a:spcPts val="0"/>
              </a:spcAft>
              <a:buClr>
                <a:schemeClr val="dk1"/>
              </a:buClr>
              <a:buSzPts val="1100"/>
              <a:buFont typeface="Arial"/>
              <a:buNone/>
            </a:pPr>
            <a:r>
              <a:rPr lang="en-US" sz="1800" b="1" dirty="0">
                <a:highlight>
                  <a:srgbClr val="FFFFFF"/>
                </a:highlight>
              </a:rPr>
              <a:t>Responsibilities</a:t>
            </a:r>
            <a:endParaRPr sz="1800" dirty="0">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US" sz="1800" dirty="0">
                <a:highlight>
                  <a:srgbClr val="FFFFFF"/>
                </a:highlight>
              </a:rPr>
              <a:t>The ELAC shall be responsible for the following tasks:</a:t>
            </a:r>
            <a:endParaRPr sz="1800" dirty="0">
              <a:highlight>
                <a:srgbClr val="FFFFFF"/>
              </a:highlight>
            </a:endParaRPr>
          </a:p>
          <a:p>
            <a:pPr marL="457200" lvl="0" indent="-342900" algn="l" rtl="0">
              <a:lnSpc>
                <a:spcPct val="115000"/>
              </a:lnSpc>
              <a:spcBef>
                <a:spcPts val="1200"/>
              </a:spcBef>
              <a:spcAft>
                <a:spcPts val="0"/>
              </a:spcAft>
              <a:buSzPts val="1800"/>
              <a:buFont typeface="Calibri"/>
              <a:buChar char="●"/>
            </a:pPr>
            <a:r>
              <a:rPr lang="en-US" sz="1800" dirty="0">
                <a:highlight>
                  <a:srgbClr val="FFFFFF"/>
                </a:highlight>
              </a:rPr>
              <a:t>Advising the principal and staff in the development of a site plan for English learners and submitting the plan to the School Site Council for consideration of inclusion in the School Plan for Student Achievement.</a:t>
            </a:r>
            <a:endParaRPr sz="1800" dirty="0">
              <a:highlight>
                <a:srgbClr val="FFFFFF"/>
              </a:highlight>
            </a:endParaRPr>
          </a:p>
          <a:p>
            <a:pPr marL="457200" lvl="0" indent="-342900" algn="l" rtl="0">
              <a:lnSpc>
                <a:spcPct val="115000"/>
              </a:lnSpc>
              <a:spcBef>
                <a:spcPts val="0"/>
              </a:spcBef>
              <a:spcAft>
                <a:spcPts val="0"/>
              </a:spcAft>
              <a:buSzPts val="1800"/>
              <a:buFont typeface="Calibri"/>
              <a:buChar char="●"/>
            </a:pPr>
            <a:r>
              <a:rPr lang="en-US" sz="1800" dirty="0">
                <a:highlight>
                  <a:srgbClr val="FFFFFF"/>
                </a:highlight>
              </a:rPr>
              <a:t>Assisting in the development of the schoolwide needs assessment.</a:t>
            </a:r>
            <a:endParaRPr sz="1800" dirty="0">
              <a:highlight>
                <a:srgbClr val="FFFFFF"/>
              </a:highlight>
            </a:endParaRPr>
          </a:p>
          <a:p>
            <a:pPr marL="457200" lvl="0" indent="-342900" algn="l" rtl="0">
              <a:lnSpc>
                <a:spcPct val="115000"/>
              </a:lnSpc>
              <a:spcBef>
                <a:spcPts val="0"/>
              </a:spcBef>
              <a:spcAft>
                <a:spcPts val="0"/>
              </a:spcAft>
              <a:buSzPts val="1800"/>
              <a:buFont typeface="Calibri"/>
              <a:buChar char="●"/>
            </a:pPr>
            <a:r>
              <a:rPr lang="en-US" sz="1800" dirty="0">
                <a:highlight>
                  <a:srgbClr val="FFFFFF"/>
                </a:highlight>
              </a:rPr>
              <a:t>Ways to make parents aware of the importance of regular school attendance.</a:t>
            </a:r>
            <a:endParaRPr sz="1800" dirty="0">
              <a:highlight>
                <a:srgbClr val="FFFFFF"/>
              </a:highlight>
            </a:endParaRPr>
          </a:p>
          <a:p>
            <a:pPr marL="457200" lvl="0" indent="-342900" algn="l" rtl="0">
              <a:lnSpc>
                <a:spcPct val="115000"/>
              </a:lnSpc>
              <a:spcBef>
                <a:spcPts val="0"/>
              </a:spcBef>
              <a:spcAft>
                <a:spcPts val="0"/>
              </a:spcAft>
              <a:buSzPts val="1800"/>
              <a:buFont typeface="Calibri"/>
              <a:buChar char="●"/>
            </a:pPr>
            <a:r>
              <a:rPr lang="en-US" sz="1800" dirty="0">
                <a:highlight>
                  <a:srgbClr val="FFFFFF"/>
                </a:highlight>
              </a:rPr>
              <a:t>Each ELAC shall have the opportunity to elect at least one member to the District English Learner Advisory Committee (DELAC)</a:t>
            </a:r>
            <a:endParaRPr sz="1800" dirty="0">
              <a:highlight>
                <a:srgbClr val="FFFFFF"/>
              </a:highlight>
            </a:endParaRPr>
          </a:p>
          <a:p>
            <a:pPr marL="0" lvl="0" indent="0" algn="l" rtl="0">
              <a:lnSpc>
                <a:spcPct val="115000"/>
              </a:lnSpc>
              <a:spcBef>
                <a:spcPts val="800"/>
              </a:spcBef>
              <a:spcAft>
                <a:spcPts val="1600"/>
              </a:spcAft>
              <a:buClr>
                <a:schemeClr val="dk1"/>
              </a:buClr>
              <a:buSzPts val="1100"/>
              <a:buFont typeface="Arial"/>
              <a:buNone/>
            </a:pPr>
            <a:r>
              <a:rPr lang="en-US" sz="1400" u="sng" dirty="0">
                <a:solidFill>
                  <a:srgbClr val="000000"/>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https://www.cde.ca.gov/ta/cr/elac.asp</a:t>
            </a:r>
            <a:endParaRPr sz="2400" dirty="0">
              <a:solidFill>
                <a:srgbClr val="000000"/>
              </a:solidFill>
            </a:endParaRPr>
          </a:p>
        </p:txBody>
      </p:sp>
      <p:sp>
        <p:nvSpPr>
          <p:cNvPr id="154" name="Google Shape;154;p24"/>
          <p:cNvSpPr txBox="1"/>
          <p:nvPr/>
        </p:nvSpPr>
        <p:spPr>
          <a:xfrm>
            <a:off x="902550" y="513025"/>
            <a:ext cx="7338900" cy="8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Legal Guidance</a:t>
            </a:r>
            <a:endParaRPr sz="30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30598-E090-B134-8796-88A31C7ED539}"/>
              </a:ext>
            </a:extLst>
          </p:cNvPr>
          <p:cNvSpPr>
            <a:spLocks noGrp="1"/>
          </p:cNvSpPr>
          <p:nvPr>
            <p:ph type="title"/>
          </p:nvPr>
        </p:nvSpPr>
        <p:spPr/>
        <p:txBody>
          <a:bodyPr/>
          <a:lstStyle/>
          <a:p>
            <a:r>
              <a:rPr lang="en-US" dirty="0" err="1"/>
              <a:t>Guía</a:t>
            </a:r>
            <a:r>
              <a:rPr lang="en-US" dirty="0"/>
              <a:t> Legal</a:t>
            </a:r>
            <a:br>
              <a:rPr lang="en-US" b="0" dirty="0">
                <a:solidFill>
                  <a:schemeClr val="bg1">
                    <a:lumMod val="50000"/>
                  </a:schemeClr>
                </a:solidFill>
              </a:rPr>
            </a:br>
            <a:r>
              <a:rPr lang="en-US" b="0" dirty="0" err="1">
                <a:solidFill>
                  <a:schemeClr val="bg1">
                    <a:lumMod val="50000"/>
                  </a:schemeClr>
                </a:solidFill>
              </a:rPr>
              <a:t>Responsabilidades</a:t>
            </a:r>
            <a:endParaRPr lang="en-US" b="0" dirty="0">
              <a:solidFill>
                <a:schemeClr val="bg1">
                  <a:lumMod val="50000"/>
                </a:schemeClr>
              </a:solidFill>
            </a:endParaRPr>
          </a:p>
        </p:txBody>
      </p:sp>
      <p:sp>
        <p:nvSpPr>
          <p:cNvPr id="3" name="Text Placeholder 2">
            <a:extLst>
              <a:ext uri="{FF2B5EF4-FFF2-40B4-BE49-F238E27FC236}">
                <a16:creationId xmlns:a16="http://schemas.microsoft.com/office/drawing/2014/main" id="{C06B52FC-E25F-171F-854E-C692495371D8}"/>
              </a:ext>
            </a:extLst>
          </p:cNvPr>
          <p:cNvSpPr>
            <a:spLocks noGrp="1"/>
          </p:cNvSpPr>
          <p:nvPr>
            <p:ph type="body" idx="1"/>
          </p:nvPr>
        </p:nvSpPr>
        <p:spPr/>
        <p:txBody>
          <a:bodyPr/>
          <a:lstStyle/>
          <a:p>
            <a:r>
              <a:rPr lang="es-ES" dirty="0"/>
              <a:t>El ELAC será responsable de las siguientes tareas:</a:t>
            </a:r>
          </a:p>
          <a:p>
            <a:endParaRPr lang="es-ES" dirty="0"/>
          </a:p>
          <a:p>
            <a:r>
              <a:rPr lang="es-ES" dirty="0"/>
              <a:t>Asesorar al director y al personal en el desarrollo de un plan escolar para estudiantes de inglés y presentar el plan al Consejo Escolar para su consideración de inclusión en el Plan Escolar para el Rendimiento Estudiantil.</a:t>
            </a:r>
          </a:p>
          <a:p>
            <a:r>
              <a:rPr lang="es-ES" dirty="0"/>
              <a:t>Ayudar en el desarrollo de la evaluación de necesidades de toda la escuela.</a:t>
            </a:r>
          </a:p>
          <a:p>
            <a:r>
              <a:rPr lang="es-ES" dirty="0"/>
              <a:t>Formas de concienciar a los padres sobre la importancia de la asistencia regular a la escuela.</a:t>
            </a:r>
          </a:p>
          <a:p>
            <a:r>
              <a:rPr lang="es-ES" dirty="0"/>
              <a:t>Cada ELAC tendrá la oportunidad de elegir al menos un miembro para el Comité Asesor del Distrito para Estudiantes de Inglés (DELAC).</a:t>
            </a:r>
          </a:p>
          <a:p>
            <a:r>
              <a:rPr lang="es-ES" dirty="0">
                <a:solidFill>
                  <a:srgbClr val="0070C0"/>
                </a:solidFill>
              </a:rPr>
              <a:t>https://www.cde.ca.gov/ta/cr/elac.asp</a:t>
            </a:r>
            <a:endParaRPr lang="en-US" dirty="0">
              <a:solidFill>
                <a:srgbClr val="0070C0"/>
              </a:solidFill>
            </a:endParaRPr>
          </a:p>
        </p:txBody>
      </p:sp>
    </p:spTree>
    <p:extLst>
      <p:ext uri="{BB962C8B-B14F-4D97-AF65-F5344CB8AC3E}">
        <p14:creationId xmlns:p14="http://schemas.microsoft.com/office/powerpoint/2010/main" val="309156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p:nvPr/>
        </p:nvSpPr>
        <p:spPr>
          <a:xfrm>
            <a:off x="1943100" y="2514600"/>
            <a:ext cx="5658000" cy="715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Times"/>
                <a:ea typeface="Times"/>
                <a:cs typeface="Times"/>
                <a:sym typeface="Times"/>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Times"/>
              <a:ea typeface="Times"/>
              <a:cs typeface="Times"/>
              <a:sym typeface="Times"/>
            </a:endParaRPr>
          </a:p>
        </p:txBody>
      </p:sp>
      <p:sp>
        <p:nvSpPr>
          <p:cNvPr id="161" name="Google Shape;161;p25"/>
          <p:cNvSpPr txBox="1">
            <a:spLocks noGrp="1"/>
          </p:cNvSpPr>
          <p:nvPr>
            <p:ph type="title"/>
          </p:nvPr>
        </p:nvSpPr>
        <p:spPr>
          <a:xfrm>
            <a:off x="628650" y="123289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sz="3000" b="1" dirty="0"/>
              <a:t>ELAC Responsibilities/Mandatory Meeting Topics</a:t>
            </a:r>
            <a:endParaRPr dirty="0"/>
          </a:p>
        </p:txBody>
      </p:sp>
      <p:sp>
        <p:nvSpPr>
          <p:cNvPr id="162" name="Google Shape;162;p25"/>
          <p:cNvSpPr txBox="1">
            <a:spLocks noGrp="1"/>
          </p:cNvSpPr>
          <p:nvPr>
            <p:ph type="body" idx="1"/>
          </p:nvPr>
        </p:nvSpPr>
        <p:spPr>
          <a:xfrm>
            <a:off x="628650" y="2328269"/>
            <a:ext cx="7886700" cy="3263400"/>
          </a:xfrm>
          <a:prstGeom prst="rect">
            <a:avLst/>
          </a:prstGeom>
          <a:noFill/>
          <a:ln>
            <a:noFill/>
          </a:ln>
        </p:spPr>
        <p:txBody>
          <a:bodyPr spcFirstLastPara="1" wrap="square" lIns="68575" tIns="34275" rIns="68575" bIns="34275" anchor="t" anchorCtr="0">
            <a:normAutofit/>
          </a:bodyPr>
          <a:lstStyle/>
          <a:p>
            <a:pPr marL="457200" lvl="0" indent="-361950" algn="just" rtl="0">
              <a:lnSpc>
                <a:spcPct val="150000"/>
              </a:lnSpc>
              <a:spcBef>
                <a:spcPts val="0"/>
              </a:spcBef>
              <a:spcAft>
                <a:spcPts val="0"/>
              </a:spcAft>
              <a:buSzPts val="2100"/>
              <a:buChar char="•"/>
            </a:pPr>
            <a:r>
              <a:rPr lang="en-US" sz="1800" dirty="0"/>
              <a:t>EL Program (Placement, Monitoring, Reclassification, LTELs, RFEPs, EL Curriculum, etc.)</a:t>
            </a:r>
            <a:endParaRPr sz="1800" dirty="0"/>
          </a:p>
          <a:p>
            <a:pPr marL="457200" lvl="0" indent="-361950" algn="just" rtl="0">
              <a:lnSpc>
                <a:spcPct val="150000"/>
              </a:lnSpc>
              <a:spcBef>
                <a:spcPts val="0"/>
              </a:spcBef>
              <a:spcAft>
                <a:spcPts val="0"/>
              </a:spcAft>
              <a:buSzPts val="2100"/>
              <a:buChar char="•"/>
            </a:pPr>
            <a:r>
              <a:rPr lang="en-US" sz="1800" dirty="0"/>
              <a:t>Explanation of Program Options for ELs</a:t>
            </a: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AE68-AB55-577F-C59D-0704DA084196}"/>
              </a:ext>
            </a:extLst>
          </p:cNvPr>
          <p:cNvSpPr>
            <a:spLocks noGrp="1"/>
          </p:cNvSpPr>
          <p:nvPr>
            <p:ph type="title"/>
          </p:nvPr>
        </p:nvSpPr>
        <p:spPr/>
        <p:txBody>
          <a:bodyPr/>
          <a:lstStyle/>
          <a:p>
            <a:r>
              <a:rPr lang="en-US" dirty="0" err="1"/>
              <a:t>Responsabilidades</a:t>
            </a:r>
            <a:r>
              <a:rPr lang="en-US" dirty="0"/>
              <a:t> de ELAC/Temas de </a:t>
            </a:r>
            <a:r>
              <a:rPr lang="en-US" dirty="0" err="1"/>
              <a:t>reuniones</a:t>
            </a:r>
            <a:r>
              <a:rPr lang="en-US" dirty="0"/>
              <a:t> </a:t>
            </a:r>
            <a:r>
              <a:rPr lang="en-US" dirty="0" err="1"/>
              <a:t>obligatorias</a:t>
            </a:r>
            <a:endParaRPr lang="en-US" dirty="0"/>
          </a:p>
        </p:txBody>
      </p:sp>
      <p:sp>
        <p:nvSpPr>
          <p:cNvPr id="3" name="Text Placeholder 2">
            <a:extLst>
              <a:ext uri="{FF2B5EF4-FFF2-40B4-BE49-F238E27FC236}">
                <a16:creationId xmlns:a16="http://schemas.microsoft.com/office/drawing/2014/main" id="{CBEFE0EF-E146-C190-10E4-112DC57F8258}"/>
              </a:ext>
            </a:extLst>
          </p:cNvPr>
          <p:cNvSpPr>
            <a:spLocks noGrp="1"/>
          </p:cNvSpPr>
          <p:nvPr>
            <p:ph type="body" idx="1"/>
          </p:nvPr>
        </p:nvSpPr>
        <p:spPr/>
        <p:txBody>
          <a:bodyPr>
            <a:normAutofit/>
          </a:bodyPr>
          <a:lstStyle/>
          <a:p>
            <a:r>
              <a:rPr lang="es-ES" sz="2400" dirty="0"/>
              <a:t>Programa EL (ubicación, seguimiento, reclasificación, LTEL, RFEP, plan de estudios EL, etc.)</a:t>
            </a:r>
          </a:p>
          <a:p>
            <a:r>
              <a:rPr lang="es-ES" sz="2400" dirty="0"/>
              <a:t>Explicación de las opciones del programa para EL</a:t>
            </a:r>
            <a:endParaRPr lang="en-US" sz="2400" dirty="0"/>
          </a:p>
        </p:txBody>
      </p:sp>
    </p:spTree>
    <p:extLst>
      <p:ext uri="{BB962C8B-B14F-4D97-AF65-F5344CB8AC3E}">
        <p14:creationId xmlns:p14="http://schemas.microsoft.com/office/powerpoint/2010/main" val="227800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628650" y="5786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sz="3000" b="1" dirty="0"/>
              <a:t>Structured English Immersion (SEI) Program</a:t>
            </a:r>
            <a:endParaRPr dirty="0"/>
          </a:p>
        </p:txBody>
      </p:sp>
      <p:sp>
        <p:nvSpPr>
          <p:cNvPr id="168" name="Google Shape;168;p26"/>
          <p:cNvSpPr txBox="1">
            <a:spLocks noGrp="1"/>
          </p:cNvSpPr>
          <p:nvPr>
            <p:ph type="body" idx="1"/>
          </p:nvPr>
        </p:nvSpPr>
        <p:spPr>
          <a:xfrm>
            <a:off x="628650" y="1674019"/>
            <a:ext cx="7886700" cy="3263400"/>
          </a:xfrm>
          <a:prstGeom prst="rect">
            <a:avLst/>
          </a:prstGeom>
          <a:noFill/>
          <a:ln>
            <a:noFill/>
          </a:ln>
        </p:spPr>
        <p:txBody>
          <a:bodyPr spcFirstLastPara="1" wrap="square" lIns="68575" tIns="34275" rIns="68575" bIns="34275" anchor="t" anchorCtr="0">
            <a:normAutofit/>
          </a:bodyPr>
          <a:lstStyle/>
          <a:p>
            <a:pPr marL="0" lvl="0" indent="0" algn="just" rtl="0">
              <a:lnSpc>
                <a:spcPct val="90000"/>
              </a:lnSpc>
              <a:spcBef>
                <a:spcPts val="0"/>
              </a:spcBef>
              <a:spcAft>
                <a:spcPts val="0"/>
              </a:spcAft>
              <a:buClr>
                <a:schemeClr val="dk1"/>
              </a:buClr>
              <a:buSzPts val="2100"/>
              <a:buNone/>
            </a:pPr>
            <a:r>
              <a:rPr lang="en-US" sz="1600" dirty="0"/>
              <a:t>A language acquisition program for English learners in which nearly all classroom instruction is provided in English, but with curriculum and a presentation designed for students who are learning English. At minimum, students are offered Designated ELD and provided access to grade level academic subject matter content with Integrated ELD.</a:t>
            </a:r>
            <a:endParaRPr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F3D1-EEA9-6CBE-25F1-E80B910D6BEF}"/>
              </a:ext>
            </a:extLst>
          </p:cNvPr>
          <p:cNvSpPr>
            <a:spLocks noGrp="1"/>
          </p:cNvSpPr>
          <p:nvPr>
            <p:ph type="title"/>
          </p:nvPr>
        </p:nvSpPr>
        <p:spPr/>
        <p:txBody>
          <a:bodyPr/>
          <a:lstStyle/>
          <a:p>
            <a:pPr algn="ctr"/>
            <a:r>
              <a:rPr lang="es-ES" dirty="0"/>
              <a:t>Programa estructurado de inmersión en inglés (SEI)</a:t>
            </a:r>
            <a:endParaRPr lang="en-US" dirty="0"/>
          </a:p>
        </p:txBody>
      </p:sp>
      <p:sp>
        <p:nvSpPr>
          <p:cNvPr id="3" name="Text Placeholder 2">
            <a:extLst>
              <a:ext uri="{FF2B5EF4-FFF2-40B4-BE49-F238E27FC236}">
                <a16:creationId xmlns:a16="http://schemas.microsoft.com/office/drawing/2014/main" id="{01D8EEB9-3D40-2934-0A34-66A36931226C}"/>
              </a:ext>
            </a:extLst>
          </p:cNvPr>
          <p:cNvSpPr>
            <a:spLocks noGrp="1"/>
          </p:cNvSpPr>
          <p:nvPr>
            <p:ph type="body" idx="1"/>
          </p:nvPr>
        </p:nvSpPr>
        <p:spPr/>
        <p:txBody>
          <a:bodyPr>
            <a:normAutofit/>
          </a:bodyPr>
          <a:lstStyle/>
          <a:p>
            <a:r>
              <a:rPr lang="es-ES" sz="1800" dirty="0"/>
              <a:t>Un programa de adquisición del idioma para estudiantes de inglés en el que casi toda la instrucción en el aula se brinda en inglés, pero con un plan de estudios y una presentación diseñados para estudiantes que están aprendiendo inglés. Como mínimo, a los estudiantes se les ofrece ELD designado y se les brinda acceso a contenido de materias académicas de nivel de grado con ELD integrado.</a:t>
            </a:r>
            <a:endParaRPr lang="en-US" sz="1800" dirty="0"/>
          </a:p>
        </p:txBody>
      </p:sp>
    </p:spTree>
    <p:extLst>
      <p:ext uri="{BB962C8B-B14F-4D97-AF65-F5344CB8AC3E}">
        <p14:creationId xmlns:p14="http://schemas.microsoft.com/office/powerpoint/2010/main" val="11025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628650" y="5786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sz="3000" b="1" dirty="0"/>
              <a:t>Dual Language Immersion (DLI) Program</a:t>
            </a:r>
            <a:endParaRPr dirty="0"/>
          </a:p>
        </p:txBody>
      </p:sp>
      <p:sp>
        <p:nvSpPr>
          <p:cNvPr id="174" name="Google Shape;174;p27"/>
          <p:cNvSpPr txBox="1">
            <a:spLocks noGrp="1"/>
          </p:cNvSpPr>
          <p:nvPr>
            <p:ph type="body" idx="1"/>
          </p:nvPr>
        </p:nvSpPr>
        <p:spPr>
          <a:xfrm>
            <a:off x="628650" y="1674019"/>
            <a:ext cx="7886700" cy="3263400"/>
          </a:xfrm>
          <a:prstGeom prst="rect">
            <a:avLst/>
          </a:prstGeom>
          <a:noFill/>
          <a:ln>
            <a:noFill/>
          </a:ln>
        </p:spPr>
        <p:txBody>
          <a:bodyPr spcFirstLastPara="1" wrap="square" lIns="68575" tIns="34275" rIns="68575" bIns="34275" anchor="t" anchorCtr="0">
            <a:normAutofit/>
          </a:bodyPr>
          <a:lstStyle/>
          <a:p>
            <a:pPr marL="0" lvl="0" indent="0" algn="just" rtl="0">
              <a:lnSpc>
                <a:spcPct val="90000"/>
              </a:lnSpc>
              <a:spcBef>
                <a:spcPts val="0"/>
              </a:spcBef>
              <a:spcAft>
                <a:spcPts val="0"/>
              </a:spcAft>
              <a:buClr>
                <a:schemeClr val="dk1"/>
              </a:buClr>
              <a:buSzPts val="2100"/>
              <a:buNone/>
            </a:pPr>
            <a:r>
              <a:rPr lang="en-US" dirty="0"/>
              <a:t>A language acquisition program also referred to as </a:t>
            </a:r>
            <a:r>
              <a:rPr lang="en-US" b="1" dirty="0"/>
              <a:t>Two-Way Immersion </a:t>
            </a:r>
            <a:r>
              <a:rPr lang="en-US" dirty="0"/>
              <a:t>that provides language learning and academic instruction for native speakers of English and native speakers of another language with the goals of high academic achievement, first and second language proficiency, and cross-cultural understanding. This program begins in Transitional Kindergarten/Kindergarten (TK/K) and continues to sixth grade.</a:t>
            </a:r>
          </a:p>
          <a:p>
            <a:pPr marL="0" lvl="0" indent="0" algn="just" rtl="0">
              <a:lnSpc>
                <a:spcPct val="90000"/>
              </a:lnSpc>
              <a:spcBef>
                <a:spcPts val="0"/>
              </a:spcBef>
              <a:spcAft>
                <a:spcPts val="0"/>
              </a:spcAft>
              <a:buClr>
                <a:schemeClr val="dk1"/>
              </a:buClr>
              <a:buSzPts val="2100"/>
              <a:buNone/>
            </a:pPr>
            <a:endParaRPr lang="en-US" dirty="0"/>
          </a:p>
          <a:p>
            <a:pPr marL="0" lvl="0" indent="0" algn="just" rtl="0">
              <a:lnSpc>
                <a:spcPct val="90000"/>
              </a:lnSpc>
              <a:spcBef>
                <a:spcPts val="0"/>
              </a:spcBef>
              <a:spcAft>
                <a:spcPts val="0"/>
              </a:spcAft>
              <a:buClr>
                <a:schemeClr val="dk1"/>
              </a:buClr>
              <a:buSzPts val="2100"/>
              <a:buNone/>
            </a:pPr>
            <a:r>
              <a:rPr lang="es-ES" sz="2800" b="1" dirty="0"/>
              <a:t>Programa de inmersión en dos idiomas (DLI)</a:t>
            </a:r>
          </a:p>
          <a:p>
            <a:pPr marL="0" lvl="0" indent="0" algn="just" rtl="0">
              <a:lnSpc>
                <a:spcPct val="90000"/>
              </a:lnSpc>
              <a:spcBef>
                <a:spcPts val="0"/>
              </a:spcBef>
              <a:spcAft>
                <a:spcPts val="0"/>
              </a:spcAft>
              <a:buClr>
                <a:schemeClr val="dk1"/>
              </a:buClr>
              <a:buSzPts val="2100"/>
              <a:buNone/>
            </a:pPr>
            <a:r>
              <a:rPr lang="es-ES" sz="1600" dirty="0"/>
              <a:t>Un programa de adquisición de idiomas, también conocido como inmersión bidireccional, que brinda aprendizaje de idiomas e instrucción académica para hablantes nativos de inglés y hablantes nativos de otro idioma con el objetivo de lograr un alto rendimiento académico, dominio del primer y segundo idioma y comprensión intercultural. Este programa comienza en Kindergarten de Transición/Kindergarten (TK/K) y continúa hasta sexto grado.</a:t>
            </a:r>
            <a:endParaRPr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628650" y="5786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sz="3000" b="1" dirty="0"/>
              <a:t>Transitional Bilingual Program</a:t>
            </a:r>
            <a:endParaRPr dirty="0"/>
          </a:p>
        </p:txBody>
      </p:sp>
      <p:sp>
        <p:nvSpPr>
          <p:cNvPr id="180" name="Google Shape;180;p28"/>
          <p:cNvSpPr txBox="1">
            <a:spLocks noGrp="1"/>
          </p:cNvSpPr>
          <p:nvPr>
            <p:ph type="body" idx="1"/>
          </p:nvPr>
        </p:nvSpPr>
        <p:spPr>
          <a:xfrm>
            <a:off x="628650" y="1674019"/>
            <a:ext cx="7886700" cy="3263400"/>
          </a:xfrm>
          <a:prstGeom prst="rect">
            <a:avLst/>
          </a:prstGeom>
          <a:noFill/>
          <a:ln>
            <a:noFill/>
          </a:ln>
        </p:spPr>
        <p:txBody>
          <a:bodyPr spcFirstLastPara="1" wrap="square" lIns="68575" tIns="34275" rIns="68575" bIns="34275" anchor="t" anchorCtr="0">
            <a:normAutofit/>
          </a:bodyPr>
          <a:lstStyle/>
          <a:p>
            <a:pPr marL="0" lvl="0" indent="0" algn="just" rtl="0">
              <a:lnSpc>
                <a:spcPct val="90000"/>
              </a:lnSpc>
              <a:spcBef>
                <a:spcPts val="0"/>
              </a:spcBef>
              <a:spcAft>
                <a:spcPts val="0"/>
              </a:spcAft>
              <a:buClr>
                <a:schemeClr val="dk1"/>
              </a:buClr>
              <a:buSzPts val="2100"/>
              <a:buNone/>
            </a:pPr>
            <a:r>
              <a:rPr lang="en-US" dirty="0"/>
              <a:t>A language acquisition program for English learners that provides instruction to students utilizing English and a student’s native language for literacy and academic instruction, thus enabling an English learner to achieve English proficiency and meet state-adopted academic achievement goals. This program begins in TK/K and continues to third grade where students transition to instruction solely in English.</a:t>
            </a:r>
          </a:p>
          <a:p>
            <a:pPr marL="0" lvl="0" indent="0" algn="just" rtl="0">
              <a:lnSpc>
                <a:spcPct val="90000"/>
              </a:lnSpc>
              <a:spcBef>
                <a:spcPts val="0"/>
              </a:spcBef>
              <a:spcAft>
                <a:spcPts val="0"/>
              </a:spcAft>
              <a:buClr>
                <a:schemeClr val="dk1"/>
              </a:buClr>
              <a:buSzPts val="2100"/>
              <a:buNone/>
            </a:pPr>
            <a:endParaRPr lang="en-US" dirty="0"/>
          </a:p>
          <a:p>
            <a:pPr marL="0" lvl="0" indent="0" algn="just" rtl="0">
              <a:lnSpc>
                <a:spcPct val="90000"/>
              </a:lnSpc>
              <a:spcBef>
                <a:spcPts val="0"/>
              </a:spcBef>
              <a:spcAft>
                <a:spcPts val="0"/>
              </a:spcAft>
              <a:buClr>
                <a:schemeClr val="dk1"/>
              </a:buClr>
              <a:buSzPts val="2100"/>
              <a:buNone/>
            </a:pPr>
            <a:endParaRPr lang="en-US" dirty="0"/>
          </a:p>
          <a:p>
            <a:pPr marL="0" lvl="0" indent="0" algn="ctr" rtl="0">
              <a:lnSpc>
                <a:spcPct val="90000"/>
              </a:lnSpc>
              <a:spcBef>
                <a:spcPts val="0"/>
              </a:spcBef>
              <a:spcAft>
                <a:spcPts val="0"/>
              </a:spcAft>
              <a:buClr>
                <a:schemeClr val="dk1"/>
              </a:buClr>
              <a:buSzPts val="2100"/>
              <a:buNone/>
            </a:pPr>
            <a:r>
              <a:rPr lang="en-US" sz="2400" b="1" dirty="0" err="1"/>
              <a:t>Programa</a:t>
            </a:r>
            <a:r>
              <a:rPr lang="en-US" sz="2400" b="1" dirty="0"/>
              <a:t> </a:t>
            </a:r>
            <a:r>
              <a:rPr lang="en-US" sz="2400" b="1" dirty="0" err="1"/>
              <a:t>bilingüe</a:t>
            </a:r>
            <a:r>
              <a:rPr lang="en-US" sz="2400" b="1" dirty="0"/>
              <a:t> de </a:t>
            </a:r>
            <a:r>
              <a:rPr lang="en-US" sz="2400" b="1" dirty="0" err="1"/>
              <a:t>transición</a:t>
            </a:r>
            <a:endParaRPr lang="en-US" sz="2400" b="1" dirty="0"/>
          </a:p>
          <a:p>
            <a:pPr marL="0" lvl="0" indent="0" algn="ctr" rtl="0">
              <a:lnSpc>
                <a:spcPct val="90000"/>
              </a:lnSpc>
              <a:spcBef>
                <a:spcPts val="0"/>
              </a:spcBef>
              <a:spcAft>
                <a:spcPts val="0"/>
              </a:spcAft>
              <a:buClr>
                <a:schemeClr val="dk1"/>
              </a:buClr>
              <a:buSzPts val="2100"/>
              <a:buNone/>
            </a:pPr>
            <a:endParaRPr lang="en-US" sz="2400" b="1" dirty="0"/>
          </a:p>
          <a:p>
            <a:pPr marL="0" lvl="0" indent="0" rtl="0">
              <a:lnSpc>
                <a:spcPct val="90000"/>
              </a:lnSpc>
              <a:spcBef>
                <a:spcPts val="0"/>
              </a:spcBef>
              <a:spcAft>
                <a:spcPts val="0"/>
              </a:spcAft>
              <a:buClr>
                <a:schemeClr val="dk1"/>
              </a:buClr>
              <a:buSzPts val="2100"/>
              <a:buNone/>
            </a:pPr>
            <a:r>
              <a:rPr lang="es-ES" sz="1400" dirty="0"/>
              <a:t>Un programa de adquisición del idioma para estudiantes de inglés que brinda instrucción a estudiantes que utilizan el inglés y su lengua materna para la alfabetización y la instrucción académica, permitiendo así que un estudiante de inglés alcance el dominio del inglés y cumpla con las metas de rendimiento académico adoptadas por el estado. Este programa comienza en TK/K y continúa hasta tercer grado, donde los estudiantes hacen la transición a la instrucción únicamente en inglés.</a:t>
            </a:r>
            <a:endParaRPr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628650" y="5786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sz="3000" b="1" dirty="0"/>
              <a:t>Developmental Bilingual Program</a:t>
            </a:r>
            <a:endParaRPr dirty="0"/>
          </a:p>
        </p:txBody>
      </p:sp>
      <p:sp>
        <p:nvSpPr>
          <p:cNvPr id="186" name="Google Shape;186;p29"/>
          <p:cNvSpPr txBox="1">
            <a:spLocks noGrp="1"/>
          </p:cNvSpPr>
          <p:nvPr>
            <p:ph type="body" idx="1"/>
          </p:nvPr>
        </p:nvSpPr>
        <p:spPr>
          <a:xfrm>
            <a:off x="628650" y="1674019"/>
            <a:ext cx="7886700" cy="3263400"/>
          </a:xfrm>
          <a:prstGeom prst="rect">
            <a:avLst/>
          </a:prstGeom>
          <a:noFill/>
          <a:ln>
            <a:noFill/>
          </a:ln>
        </p:spPr>
        <p:txBody>
          <a:bodyPr spcFirstLastPara="1" wrap="square" lIns="68575" tIns="34275" rIns="68575" bIns="34275" anchor="t" anchorCtr="0">
            <a:normAutofit/>
          </a:bodyPr>
          <a:lstStyle/>
          <a:p>
            <a:pPr marL="0" lvl="0" indent="0" algn="just" rtl="0">
              <a:lnSpc>
                <a:spcPct val="90000"/>
              </a:lnSpc>
              <a:spcBef>
                <a:spcPts val="0"/>
              </a:spcBef>
              <a:spcAft>
                <a:spcPts val="0"/>
              </a:spcAft>
              <a:buClr>
                <a:schemeClr val="dk1"/>
              </a:buClr>
              <a:buSzPts val="2400"/>
              <a:buNone/>
            </a:pPr>
            <a:r>
              <a:rPr lang="en-US" dirty="0"/>
              <a:t>A language acquisition program for English learners that provides instruction to students utilizing English and a student’s native language for literacy and academic instruction, thus enabling an English learner to achieve language proficiency and meet state academic achievement goals. This program begins in TK/K and continues with the goal of biliteracy to sixth grade.</a:t>
            </a:r>
          </a:p>
          <a:p>
            <a:pPr marL="0" lvl="0" indent="0" algn="just" rtl="0">
              <a:lnSpc>
                <a:spcPct val="90000"/>
              </a:lnSpc>
              <a:spcBef>
                <a:spcPts val="0"/>
              </a:spcBef>
              <a:spcAft>
                <a:spcPts val="0"/>
              </a:spcAft>
              <a:buClr>
                <a:schemeClr val="dk1"/>
              </a:buClr>
              <a:buSzPts val="2400"/>
              <a:buNone/>
            </a:pPr>
            <a:endParaRPr lang="en-US" dirty="0"/>
          </a:p>
          <a:p>
            <a:pPr marL="0" lvl="0" indent="0" algn="ctr" rtl="0">
              <a:lnSpc>
                <a:spcPct val="90000"/>
              </a:lnSpc>
              <a:spcBef>
                <a:spcPts val="0"/>
              </a:spcBef>
              <a:spcAft>
                <a:spcPts val="0"/>
              </a:spcAft>
              <a:buClr>
                <a:schemeClr val="dk1"/>
              </a:buClr>
              <a:buSzPts val="2400"/>
              <a:buNone/>
            </a:pPr>
            <a:r>
              <a:rPr lang="en-US" sz="2800" b="1" dirty="0" err="1"/>
              <a:t>Programa</a:t>
            </a:r>
            <a:r>
              <a:rPr lang="en-US" sz="2800" b="1" dirty="0"/>
              <a:t> </a:t>
            </a:r>
            <a:r>
              <a:rPr lang="en-US" sz="2800" b="1" dirty="0" err="1"/>
              <a:t>bilingüe</a:t>
            </a:r>
            <a:r>
              <a:rPr lang="en-US" sz="2800" b="1" dirty="0"/>
              <a:t> de Desarrollo</a:t>
            </a:r>
          </a:p>
          <a:p>
            <a:pPr marL="0" lvl="0" indent="0" algn="ctr" rtl="0">
              <a:lnSpc>
                <a:spcPct val="90000"/>
              </a:lnSpc>
              <a:spcBef>
                <a:spcPts val="0"/>
              </a:spcBef>
              <a:spcAft>
                <a:spcPts val="0"/>
              </a:spcAft>
              <a:buClr>
                <a:schemeClr val="dk1"/>
              </a:buClr>
              <a:buSzPts val="2400"/>
              <a:buNone/>
            </a:pPr>
            <a:endParaRPr lang="en-US" sz="2800" b="1" dirty="0"/>
          </a:p>
          <a:p>
            <a:pPr marL="0" lvl="0" indent="0" rtl="0">
              <a:lnSpc>
                <a:spcPct val="90000"/>
              </a:lnSpc>
              <a:spcBef>
                <a:spcPts val="0"/>
              </a:spcBef>
              <a:spcAft>
                <a:spcPts val="0"/>
              </a:spcAft>
              <a:buClr>
                <a:schemeClr val="dk1"/>
              </a:buClr>
              <a:buSzPts val="2400"/>
              <a:buNone/>
            </a:pPr>
            <a:r>
              <a:rPr lang="es-ES" sz="1400" dirty="0"/>
              <a:t>Un programa de adquisición del idioma para estudiantes de inglés que brinda instrucción a estudiantes que utilizan el inglés y su lengua materna para la alfabetización y la instrucción académica, permitiendo así que un estudiante de inglés alcance el dominio del idioma y cumpla con las metas estatales de rendimiento académico. Este programa comienza en TK/K y continúa con el objetivo de alfabetización bilingüe hasta sexto grado.</a:t>
            </a:r>
            <a:endParaRPr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628650" y="5024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sz="3000" b="1" dirty="0"/>
              <a:t>Heritage Language Program</a:t>
            </a:r>
            <a:endParaRPr dirty="0"/>
          </a:p>
        </p:txBody>
      </p:sp>
      <p:sp>
        <p:nvSpPr>
          <p:cNvPr id="192" name="Google Shape;192;p30"/>
          <p:cNvSpPr txBox="1">
            <a:spLocks noGrp="1"/>
          </p:cNvSpPr>
          <p:nvPr>
            <p:ph type="body" idx="1"/>
          </p:nvPr>
        </p:nvSpPr>
        <p:spPr>
          <a:xfrm>
            <a:off x="628650" y="1597819"/>
            <a:ext cx="7886700" cy="3263400"/>
          </a:xfrm>
          <a:prstGeom prst="rect">
            <a:avLst/>
          </a:prstGeom>
          <a:noFill/>
          <a:ln>
            <a:noFill/>
          </a:ln>
        </p:spPr>
        <p:txBody>
          <a:bodyPr spcFirstLastPara="1" wrap="square" lIns="68575" tIns="34275" rIns="68575" bIns="34275" anchor="t" anchorCtr="0">
            <a:normAutofit fontScale="92500"/>
          </a:bodyPr>
          <a:lstStyle/>
          <a:p>
            <a:pPr marL="0" lvl="0" indent="0" algn="l" rtl="0">
              <a:lnSpc>
                <a:spcPct val="115000"/>
              </a:lnSpc>
              <a:spcBef>
                <a:spcPts val="1200"/>
              </a:spcBef>
              <a:spcAft>
                <a:spcPts val="0"/>
              </a:spcAft>
              <a:buClr>
                <a:schemeClr val="dk1"/>
              </a:buClr>
              <a:buSzPts val="1100"/>
              <a:buFont typeface="Arial"/>
              <a:buNone/>
            </a:pPr>
            <a:r>
              <a:rPr lang="en-US" dirty="0"/>
              <a:t>Language acquisition program for English learners that provides instruction to students utilizing English and a student’s native language for literacy development and academic instruction. Enables non-English speakers or students who have weak literacy skills in their native language to achieve language proficiency and meet academic achievement goals. This program is designed for sixth through eighth and ninth through twelfth grades.</a:t>
            </a:r>
          </a:p>
          <a:p>
            <a:pPr marL="0" lvl="0" indent="0" algn="ctr" rtl="0">
              <a:lnSpc>
                <a:spcPct val="115000"/>
              </a:lnSpc>
              <a:spcBef>
                <a:spcPts val="1200"/>
              </a:spcBef>
              <a:spcAft>
                <a:spcPts val="0"/>
              </a:spcAft>
              <a:buClr>
                <a:schemeClr val="dk1"/>
              </a:buClr>
              <a:buSzPts val="1100"/>
              <a:buFont typeface="Arial"/>
              <a:buNone/>
            </a:pPr>
            <a:r>
              <a:rPr lang="en-US" sz="2800" b="1" dirty="0" err="1"/>
              <a:t>Programa</a:t>
            </a:r>
            <a:r>
              <a:rPr lang="en-US" sz="2800" b="1" dirty="0"/>
              <a:t> de lenguas </a:t>
            </a:r>
            <a:r>
              <a:rPr lang="en-US" sz="2800" b="1" dirty="0" err="1"/>
              <a:t>patrimoniales</a:t>
            </a:r>
            <a:endParaRPr lang="en-US" sz="2800" b="1" dirty="0"/>
          </a:p>
          <a:p>
            <a:pPr marL="0" lvl="0" indent="0" rtl="0">
              <a:lnSpc>
                <a:spcPct val="115000"/>
              </a:lnSpc>
              <a:spcBef>
                <a:spcPts val="1200"/>
              </a:spcBef>
              <a:spcAft>
                <a:spcPts val="0"/>
              </a:spcAft>
              <a:buClr>
                <a:schemeClr val="dk1"/>
              </a:buClr>
              <a:buSzPts val="1100"/>
              <a:buFont typeface="Arial"/>
              <a:buNone/>
            </a:pPr>
            <a:r>
              <a:rPr lang="es-ES" sz="1400" dirty="0"/>
              <a:t>Programa de adquisición de idiomas para estudiantes de inglés que brinda instrucción a estudiantes que utilizan el inglés y su lengua materna para el desarrollo de la alfabetización y la instrucción académica. Permite que los estudiantes que no hablan inglés o que tienen pocas habilidades de alfabetización en su idioma nativo alcancen el dominio del idioma y cumplan con las metas de rendimiento académico. Este programa está diseñado para los grados sexto a octavo y noveno a duodécimo.</a:t>
            </a:r>
            <a:endParaRPr lang="en-US" sz="1400" dirty="0"/>
          </a:p>
          <a:p>
            <a:pPr marL="0" lvl="0" indent="0" algn="ctr" rtl="0">
              <a:lnSpc>
                <a:spcPct val="115000"/>
              </a:lnSpc>
              <a:spcBef>
                <a:spcPts val="1200"/>
              </a:spcBef>
              <a:spcAft>
                <a:spcPts val="0"/>
              </a:spcAft>
              <a:buClr>
                <a:schemeClr val="dk1"/>
              </a:buClr>
              <a:buSzPts val="1100"/>
              <a:buFont typeface="Arial"/>
              <a:buNone/>
            </a:pPr>
            <a:endParaRPr sz="2800" b="1" dirty="0"/>
          </a:p>
          <a:p>
            <a:pPr marL="0" lvl="0" indent="0" algn="just" rtl="0">
              <a:lnSpc>
                <a:spcPct val="90000"/>
              </a:lnSpc>
              <a:spcBef>
                <a:spcPts val="600"/>
              </a:spcBef>
              <a:spcAft>
                <a:spcPts val="0"/>
              </a:spcAft>
              <a:buClr>
                <a:schemeClr val="dk1"/>
              </a:buClr>
              <a:buSzPts val="24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Agenda</a:t>
            </a:r>
            <a:endParaRPr/>
          </a:p>
          <a:p>
            <a:pPr marL="0" lvl="0" indent="0" algn="l" rtl="0">
              <a:spcBef>
                <a:spcPts val="0"/>
              </a:spcBef>
              <a:spcAft>
                <a:spcPts val="0"/>
              </a:spcAft>
              <a:buNone/>
            </a:pPr>
            <a:endParaRPr/>
          </a:p>
        </p:txBody>
      </p:sp>
      <p:sp>
        <p:nvSpPr>
          <p:cNvPr id="111" name="Google Shape;111;p17"/>
          <p:cNvSpPr txBox="1">
            <a:spLocks noGrp="1"/>
          </p:cNvSpPr>
          <p:nvPr>
            <p:ph type="subTitle" idx="1"/>
          </p:nvPr>
        </p:nvSpPr>
        <p:spPr>
          <a:xfrm>
            <a:off x="1143000" y="2256399"/>
            <a:ext cx="6858000" cy="15888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US" sz="1200" dirty="0"/>
              <a:t>Welcome/Introductions                                          </a:t>
            </a:r>
            <a:r>
              <a:rPr lang="en-US" sz="1200" dirty="0" err="1"/>
              <a:t>Bienvenida</a:t>
            </a:r>
            <a:r>
              <a:rPr lang="en-US" sz="1200" dirty="0"/>
              <a:t> /</a:t>
            </a:r>
            <a:r>
              <a:rPr lang="en-US" sz="1200" dirty="0" err="1"/>
              <a:t>Introduccion</a:t>
            </a:r>
            <a:endParaRPr sz="1200" dirty="0"/>
          </a:p>
          <a:p>
            <a:pPr marL="457200" lvl="0" indent="-330200" algn="l" rtl="0">
              <a:spcBef>
                <a:spcPts val="0"/>
              </a:spcBef>
              <a:spcAft>
                <a:spcPts val="0"/>
              </a:spcAft>
              <a:buSzPts val="1600"/>
              <a:buChar char="●"/>
            </a:pPr>
            <a:r>
              <a:rPr lang="en-US" sz="1200" dirty="0"/>
              <a:t>Community Building                                                </a:t>
            </a:r>
            <a:r>
              <a:rPr lang="en-US" sz="1200" dirty="0" err="1"/>
              <a:t>Construcción</a:t>
            </a:r>
            <a:r>
              <a:rPr lang="en-US" sz="1200" dirty="0"/>
              <a:t> </a:t>
            </a:r>
            <a:r>
              <a:rPr lang="en-US" sz="1200" dirty="0" err="1"/>
              <a:t>comunitaria</a:t>
            </a:r>
            <a:endParaRPr sz="1200" dirty="0"/>
          </a:p>
          <a:p>
            <a:pPr marL="457200" lvl="0" indent="-330200" algn="l" rtl="0">
              <a:spcBef>
                <a:spcPts val="0"/>
              </a:spcBef>
              <a:spcAft>
                <a:spcPts val="0"/>
              </a:spcAft>
              <a:buSzPts val="1600"/>
              <a:buChar char="●"/>
            </a:pPr>
            <a:r>
              <a:rPr lang="en-US" sz="1200" dirty="0"/>
              <a:t>ELAC (English Learner Advisory Committee)	 </a:t>
            </a:r>
            <a:r>
              <a:rPr lang="en-US" sz="1200" dirty="0" err="1"/>
              <a:t>Comité</a:t>
            </a:r>
            <a:r>
              <a:rPr lang="en-US" sz="1200" dirty="0"/>
              <a:t> </a:t>
            </a:r>
            <a:r>
              <a:rPr lang="en-US" sz="1200" dirty="0" err="1"/>
              <a:t>Asesor</a:t>
            </a:r>
            <a:r>
              <a:rPr lang="en-US" sz="1200" dirty="0"/>
              <a:t> para padres</a:t>
            </a:r>
            <a:endParaRPr sz="1200" dirty="0"/>
          </a:p>
          <a:p>
            <a:pPr marL="457200" lvl="0" indent="-330200" algn="l" rtl="0">
              <a:spcBef>
                <a:spcPts val="0"/>
              </a:spcBef>
              <a:spcAft>
                <a:spcPts val="0"/>
              </a:spcAft>
              <a:buSzPts val="1600"/>
              <a:buChar char="●"/>
            </a:pPr>
            <a:r>
              <a:rPr lang="en-US" sz="1200" dirty="0"/>
              <a:t>DELAC (District English Learner Advisory Committee) </a:t>
            </a:r>
            <a:r>
              <a:rPr lang="en-US" sz="800" dirty="0" err="1"/>
              <a:t>Comité</a:t>
            </a:r>
            <a:r>
              <a:rPr lang="en-US" sz="800" dirty="0"/>
              <a:t> </a:t>
            </a:r>
            <a:r>
              <a:rPr lang="en-US" sz="800" dirty="0" err="1"/>
              <a:t>Asesor</a:t>
            </a:r>
            <a:r>
              <a:rPr lang="en-US" sz="800" dirty="0"/>
              <a:t> </a:t>
            </a:r>
            <a:r>
              <a:rPr lang="en-US" sz="800" dirty="0" err="1"/>
              <a:t>Distrital</a:t>
            </a:r>
            <a:r>
              <a:rPr lang="en-US" sz="800" dirty="0"/>
              <a:t> de </a:t>
            </a:r>
            <a:r>
              <a:rPr lang="en-US" sz="800" dirty="0" err="1"/>
              <a:t>Estudiantes</a:t>
            </a:r>
            <a:r>
              <a:rPr lang="en-US" sz="800" dirty="0"/>
              <a:t> de </a:t>
            </a:r>
            <a:r>
              <a:rPr lang="en-US" sz="800" dirty="0" err="1"/>
              <a:t>Inglés</a:t>
            </a:r>
            <a:r>
              <a:rPr lang="en-US" sz="800" dirty="0"/>
              <a:t> DELAC		</a:t>
            </a:r>
            <a:endParaRPr sz="800" dirty="0"/>
          </a:p>
          <a:p>
            <a:pPr marL="457200" lvl="0" indent="-330200" algn="l" rtl="0">
              <a:spcBef>
                <a:spcPts val="0"/>
              </a:spcBef>
              <a:spcAft>
                <a:spcPts val="0"/>
              </a:spcAft>
              <a:buSzPts val="1600"/>
              <a:buChar char="●"/>
            </a:pPr>
            <a:r>
              <a:rPr lang="en-US" sz="1200" dirty="0"/>
              <a:t>Family Engagement Best Practices                        </a:t>
            </a:r>
            <a:r>
              <a:rPr lang="es-ES" sz="1200" dirty="0"/>
              <a:t>Mejores prácticas de participación familiar</a:t>
            </a:r>
            <a:endParaRPr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1"/>
          <p:cNvPicPr preferRelativeResize="0"/>
          <p:nvPr/>
        </p:nvPicPr>
        <p:blipFill>
          <a:blip r:embed="rId3">
            <a:alphaModFix/>
          </a:blip>
          <a:stretch>
            <a:fillRect/>
          </a:stretch>
        </p:blipFill>
        <p:spPr>
          <a:xfrm>
            <a:off x="3814750" y="1057275"/>
            <a:ext cx="1514475" cy="3028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body" idx="1"/>
          </p:nvPr>
        </p:nvSpPr>
        <p:spPr>
          <a:xfrm>
            <a:off x="628650" y="1826419"/>
            <a:ext cx="7886700" cy="3263400"/>
          </a:xfrm>
          <a:prstGeom prst="rect">
            <a:avLst/>
          </a:prstGeom>
          <a:noFill/>
          <a:ln>
            <a:noFill/>
          </a:ln>
        </p:spPr>
        <p:txBody>
          <a:bodyPr spcFirstLastPara="1" wrap="square" lIns="68575" tIns="34275" rIns="68575" bIns="34275" anchor="t" anchorCtr="0">
            <a:normAutofit/>
          </a:bodyPr>
          <a:lstStyle/>
          <a:p>
            <a:pPr marL="457200" lvl="0" indent="-361950" algn="l" rtl="0">
              <a:lnSpc>
                <a:spcPct val="90000"/>
              </a:lnSpc>
              <a:spcBef>
                <a:spcPts val="1200"/>
              </a:spcBef>
              <a:spcAft>
                <a:spcPts val="0"/>
              </a:spcAft>
              <a:buSzPts val="2100"/>
              <a:buChar char="•"/>
            </a:pPr>
            <a:r>
              <a:rPr lang="en-US" sz="1600" dirty="0">
                <a:highlight>
                  <a:srgbClr val="FFFFFF"/>
                </a:highlight>
              </a:rPr>
              <a:t>Assist in the development of the schoolwide needs assessment</a:t>
            </a:r>
            <a:r>
              <a:rPr lang="en-US" sz="1600" dirty="0"/>
              <a:t> </a:t>
            </a:r>
            <a:r>
              <a:rPr lang="en-US" sz="1600" u="sng" dirty="0">
                <a:solidFill>
                  <a:srgbClr val="F06292"/>
                </a:solidFill>
                <a:hlinkClick r:id="rId3">
                  <a:extLst>
                    <a:ext uri="{A12FA001-AC4F-418D-AE19-62706E023703}">
                      <ahyp:hlinkClr xmlns:ahyp="http://schemas.microsoft.com/office/drawing/2018/hyperlinkcolor" val="tx"/>
                    </a:ext>
                  </a:extLst>
                </a:hlinkClick>
              </a:rPr>
              <a:t>Needs Assessment</a:t>
            </a:r>
            <a:endParaRPr lang="en-US" sz="1600" u="sng" dirty="0">
              <a:solidFill>
                <a:srgbClr val="F06292"/>
              </a:solidFill>
            </a:endParaRPr>
          </a:p>
          <a:p>
            <a:pPr marL="457200" lvl="0" indent="-361950" algn="l" rtl="0">
              <a:lnSpc>
                <a:spcPct val="90000"/>
              </a:lnSpc>
              <a:spcBef>
                <a:spcPts val="1200"/>
              </a:spcBef>
              <a:spcAft>
                <a:spcPts val="0"/>
              </a:spcAft>
              <a:buSzPts val="2100"/>
              <a:buChar char="•"/>
            </a:pPr>
            <a:endParaRPr lang="en-US" u="sng" dirty="0">
              <a:solidFill>
                <a:srgbClr val="F06292"/>
              </a:solidFill>
            </a:endParaRPr>
          </a:p>
          <a:p>
            <a:pPr marL="457200" lvl="0" indent="-361950" algn="ctr" rtl="0">
              <a:lnSpc>
                <a:spcPct val="90000"/>
              </a:lnSpc>
              <a:spcBef>
                <a:spcPts val="1200"/>
              </a:spcBef>
              <a:spcAft>
                <a:spcPts val="0"/>
              </a:spcAft>
              <a:buSzPts val="2100"/>
              <a:buChar char="•"/>
            </a:pPr>
            <a:r>
              <a:rPr lang="en-US" sz="2400" b="1" dirty="0" err="1"/>
              <a:t>Responsabilidades</a:t>
            </a:r>
            <a:r>
              <a:rPr lang="en-US" sz="2400" b="1" dirty="0"/>
              <a:t> de ELAC/Temas de </a:t>
            </a:r>
            <a:r>
              <a:rPr lang="en-US" sz="2400" b="1" dirty="0" err="1"/>
              <a:t>reuniones</a:t>
            </a:r>
            <a:r>
              <a:rPr lang="en-US" sz="2400" b="1" dirty="0"/>
              <a:t> </a:t>
            </a:r>
            <a:r>
              <a:rPr lang="en-US" sz="2400" b="1" dirty="0" err="1"/>
              <a:t>obligatorias</a:t>
            </a:r>
            <a:endParaRPr lang="en-US" sz="2400" b="1" dirty="0"/>
          </a:p>
          <a:p>
            <a:pPr marL="457200" lvl="0" indent="-361950" rtl="0">
              <a:lnSpc>
                <a:spcPct val="90000"/>
              </a:lnSpc>
              <a:spcBef>
                <a:spcPts val="1200"/>
              </a:spcBef>
              <a:spcAft>
                <a:spcPts val="0"/>
              </a:spcAft>
              <a:buSzPts val="2100"/>
              <a:buChar char="•"/>
            </a:pPr>
            <a:r>
              <a:rPr lang="es-ES" sz="1600" dirty="0"/>
              <a:t>Ayudar en el desarrollo de la evaluación de necesidades de toda la escuela. </a:t>
            </a:r>
            <a:r>
              <a:rPr lang="es-ES" sz="1600" u="sng" dirty="0">
                <a:solidFill>
                  <a:srgbClr val="F06292"/>
                </a:solidFill>
              </a:rPr>
              <a:t>Evaluación de necesidades</a:t>
            </a:r>
            <a:endParaRPr sz="1600" dirty="0"/>
          </a:p>
          <a:p>
            <a:pPr marL="514350" lvl="0" indent="0" algn="l" rtl="0">
              <a:lnSpc>
                <a:spcPct val="90000"/>
              </a:lnSpc>
              <a:spcBef>
                <a:spcPts val="1200"/>
              </a:spcBef>
              <a:spcAft>
                <a:spcPts val="0"/>
              </a:spcAft>
              <a:buSzPts val="1800"/>
              <a:buNone/>
            </a:pPr>
            <a:endParaRPr dirty="0"/>
          </a:p>
        </p:txBody>
      </p:sp>
      <p:sp>
        <p:nvSpPr>
          <p:cNvPr id="204" name="Google Shape;204;p32"/>
          <p:cNvSpPr txBox="1">
            <a:spLocks noGrp="1"/>
          </p:cNvSpPr>
          <p:nvPr>
            <p:ph type="title"/>
          </p:nvPr>
        </p:nvSpPr>
        <p:spPr>
          <a:xfrm>
            <a:off x="628650" y="7310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sz="3000" b="1" dirty="0"/>
              <a:t>ELAC Responsibilities/Mandatory Meeting Topics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dirty="0"/>
              <a:t>Needs Assessment Process</a:t>
            </a:r>
            <a:endParaRPr dirty="0"/>
          </a:p>
        </p:txBody>
      </p:sp>
      <p:sp>
        <p:nvSpPr>
          <p:cNvPr id="210" name="Google Shape;210;p3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US" dirty="0"/>
              <a:t>1.	Identify Focus Area</a:t>
            </a:r>
            <a:endParaRPr dirty="0"/>
          </a:p>
          <a:p>
            <a:pPr marL="0" lvl="0" indent="0" algn="l" rtl="0">
              <a:spcBef>
                <a:spcPts val="1200"/>
              </a:spcBef>
              <a:spcAft>
                <a:spcPts val="0"/>
              </a:spcAft>
              <a:buNone/>
            </a:pPr>
            <a:r>
              <a:rPr lang="en-US" dirty="0"/>
              <a:t>2.	Assemble Educational Partner Team</a:t>
            </a:r>
            <a:endParaRPr dirty="0"/>
          </a:p>
          <a:p>
            <a:pPr marL="0" lvl="0" indent="0" algn="l" rtl="0">
              <a:spcBef>
                <a:spcPts val="1200"/>
              </a:spcBef>
              <a:spcAft>
                <a:spcPts val="0"/>
              </a:spcAft>
              <a:buNone/>
            </a:pPr>
            <a:r>
              <a:rPr lang="en-US" dirty="0"/>
              <a:t>3.	Gather/Compile Data</a:t>
            </a:r>
            <a:endParaRPr dirty="0"/>
          </a:p>
          <a:p>
            <a:pPr marL="0" lvl="0" indent="0" algn="l" rtl="0">
              <a:spcBef>
                <a:spcPts val="1200"/>
              </a:spcBef>
              <a:spcAft>
                <a:spcPts val="0"/>
              </a:spcAft>
              <a:buNone/>
            </a:pPr>
            <a:r>
              <a:rPr lang="en-US" dirty="0"/>
              <a:t>4.	Analyze Data (identify strengths &amp; weaknesses)</a:t>
            </a:r>
            <a:endParaRPr dirty="0"/>
          </a:p>
          <a:p>
            <a:pPr marL="0" lvl="0" indent="0" algn="l" rtl="0">
              <a:spcBef>
                <a:spcPts val="1200"/>
              </a:spcBef>
              <a:spcAft>
                <a:spcPts val="0"/>
              </a:spcAft>
              <a:buNone/>
            </a:pPr>
            <a:r>
              <a:rPr lang="en-US" dirty="0"/>
              <a:t>5.	Prioritize Area of Greatest Improvement or Weakness</a:t>
            </a:r>
            <a:endParaRPr dirty="0"/>
          </a:p>
          <a:p>
            <a:pPr marL="0" lvl="0" indent="0" algn="l" rtl="0">
              <a:spcBef>
                <a:spcPts val="1200"/>
              </a:spcBef>
              <a:spcAft>
                <a:spcPts val="0"/>
              </a:spcAft>
              <a:buNone/>
            </a:pPr>
            <a:r>
              <a:rPr lang="en-US" dirty="0"/>
              <a:t>6.	Determine &amp; Investigate Root Cause</a:t>
            </a:r>
            <a:endParaRPr dirty="0"/>
          </a:p>
          <a:p>
            <a:pPr marL="0" lvl="0" indent="0" algn="l" rtl="0">
              <a:spcBef>
                <a:spcPts val="1200"/>
              </a:spcBef>
              <a:spcAft>
                <a:spcPts val="0"/>
              </a:spcAft>
              <a:buNone/>
            </a:pPr>
            <a:r>
              <a:rPr lang="en-US" dirty="0"/>
              <a:t>7.	Develop Summary Statement of Greatest Need &amp; Potential Root Causes</a:t>
            </a:r>
            <a:endParaRPr dirty="0"/>
          </a:p>
          <a:p>
            <a:pPr marL="0" lvl="0" indent="0" algn="l" rtl="0">
              <a:spcBef>
                <a:spcPts val="1200"/>
              </a:spcBef>
              <a:spcAft>
                <a:spcPts val="120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5D702-374F-0E84-60D0-F2F5F1C0DF17}"/>
              </a:ext>
            </a:extLst>
          </p:cNvPr>
          <p:cNvSpPr>
            <a:spLocks noGrp="1"/>
          </p:cNvSpPr>
          <p:nvPr>
            <p:ph type="title"/>
          </p:nvPr>
        </p:nvSpPr>
        <p:spPr/>
        <p:txBody>
          <a:bodyPr>
            <a:normAutofit fontScale="90000"/>
          </a:bodyPr>
          <a:lstStyle/>
          <a:p>
            <a:pPr algn="ctr"/>
            <a:r>
              <a:rPr lang="es-ES" dirty="0"/>
              <a:t>Proceso de evaluación de necesidades</a:t>
            </a:r>
            <a:endParaRPr lang="en-US" dirty="0"/>
          </a:p>
        </p:txBody>
      </p:sp>
      <p:sp>
        <p:nvSpPr>
          <p:cNvPr id="3" name="Text Placeholder 2">
            <a:extLst>
              <a:ext uri="{FF2B5EF4-FFF2-40B4-BE49-F238E27FC236}">
                <a16:creationId xmlns:a16="http://schemas.microsoft.com/office/drawing/2014/main" id="{1BBB76F7-52A6-DFC0-337C-FEEADA112CCF}"/>
              </a:ext>
            </a:extLst>
          </p:cNvPr>
          <p:cNvSpPr>
            <a:spLocks noGrp="1"/>
          </p:cNvSpPr>
          <p:nvPr>
            <p:ph type="body" idx="1"/>
          </p:nvPr>
        </p:nvSpPr>
        <p:spPr/>
        <p:txBody>
          <a:bodyPr/>
          <a:lstStyle/>
          <a:p>
            <a:r>
              <a:rPr lang="es-ES" dirty="0"/>
              <a:t>1. Identificar el área de enfoque</a:t>
            </a:r>
          </a:p>
          <a:p>
            <a:r>
              <a:rPr lang="es-ES" dirty="0"/>
              <a:t>2. Reunir el equipo de socios educativos</a:t>
            </a:r>
          </a:p>
          <a:p>
            <a:r>
              <a:rPr lang="es-ES" dirty="0"/>
              <a:t>3. Reunir/compilar datos</a:t>
            </a:r>
          </a:p>
          <a:p>
            <a:r>
              <a:rPr lang="es-ES" dirty="0"/>
              <a:t>4. Analizar datos (identificar fortalezas y debilidades)</a:t>
            </a:r>
          </a:p>
          <a:p>
            <a:r>
              <a:rPr lang="es-ES" dirty="0"/>
              <a:t>5. Priorizar el área de mayor mejora o debilidad</a:t>
            </a:r>
          </a:p>
          <a:p>
            <a:r>
              <a:rPr lang="es-ES" dirty="0"/>
              <a:t>6. Determinar e investigar la causa raíz</a:t>
            </a:r>
          </a:p>
          <a:p>
            <a:r>
              <a:rPr lang="es-ES" dirty="0"/>
              <a:t>7. Desarrollar una declaración resumida de la mayor necesidad y las posibles causas fundamentales</a:t>
            </a:r>
            <a:endParaRPr lang="en-US" dirty="0"/>
          </a:p>
        </p:txBody>
      </p:sp>
    </p:spTree>
    <p:extLst>
      <p:ext uri="{BB962C8B-B14F-4D97-AF65-F5344CB8AC3E}">
        <p14:creationId xmlns:p14="http://schemas.microsoft.com/office/powerpoint/2010/main" val="1375130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body" idx="1"/>
          </p:nvPr>
        </p:nvSpPr>
        <p:spPr>
          <a:xfrm>
            <a:off x="268225" y="1353950"/>
            <a:ext cx="8661900" cy="3033900"/>
          </a:xfrm>
          <a:prstGeom prst="rect">
            <a:avLst/>
          </a:prstGeom>
        </p:spPr>
        <p:txBody>
          <a:bodyPr spcFirstLastPara="1" wrap="square" lIns="91425" tIns="91425" rIns="91425" bIns="91425" anchor="t" anchorCtr="0">
            <a:normAutofit/>
          </a:bodyPr>
          <a:lstStyle/>
          <a:p>
            <a:pPr marL="171450" lvl="0" indent="-171450" algn="l" rtl="0">
              <a:lnSpc>
                <a:spcPct val="80000"/>
              </a:lnSpc>
              <a:spcBef>
                <a:spcPts val="0"/>
              </a:spcBef>
              <a:spcAft>
                <a:spcPts val="0"/>
              </a:spcAft>
              <a:buNone/>
            </a:pPr>
            <a:r>
              <a:rPr lang="en-US" dirty="0"/>
              <a:t>Some questions to consider: </a:t>
            </a:r>
            <a:endParaRPr dirty="0"/>
          </a:p>
          <a:p>
            <a:pPr marL="457200" lvl="0" indent="-311150" algn="l" rtl="0">
              <a:spcBef>
                <a:spcPts val="1200"/>
              </a:spcBef>
              <a:spcAft>
                <a:spcPts val="0"/>
              </a:spcAft>
              <a:buSzPts val="1300"/>
              <a:buChar char="●"/>
            </a:pPr>
            <a:r>
              <a:rPr lang="en-US" dirty="0"/>
              <a:t>What do we know about the needs of English learners (EL) we serve?</a:t>
            </a:r>
            <a:endParaRPr dirty="0"/>
          </a:p>
          <a:p>
            <a:pPr marL="457200" lvl="0" indent="-311150" algn="l" rtl="0">
              <a:spcBef>
                <a:spcPts val="0"/>
              </a:spcBef>
              <a:spcAft>
                <a:spcPts val="0"/>
              </a:spcAft>
              <a:buSzPts val="1300"/>
              <a:buChar char="●"/>
            </a:pPr>
            <a:r>
              <a:rPr lang="en-US" dirty="0"/>
              <a:t>Do we have clearly established goals and measurable objectives to address our </a:t>
            </a:r>
            <a:r>
              <a:rPr lang="en-US" dirty="0" err="1"/>
              <a:t>ELs’</a:t>
            </a:r>
            <a:r>
              <a:rPr lang="en-US" dirty="0"/>
              <a:t> needs?</a:t>
            </a:r>
            <a:endParaRPr dirty="0"/>
          </a:p>
          <a:p>
            <a:pPr marL="457200" lvl="0" indent="-311150" algn="l" rtl="0">
              <a:spcBef>
                <a:spcPts val="0"/>
              </a:spcBef>
              <a:spcAft>
                <a:spcPts val="0"/>
              </a:spcAft>
              <a:buSzPts val="1300"/>
              <a:buChar char="●"/>
            </a:pPr>
            <a:r>
              <a:rPr lang="en-US" dirty="0"/>
              <a:t>What are the school’s strengths and how can we build on them to improve outcomes?</a:t>
            </a:r>
            <a:endParaRPr dirty="0"/>
          </a:p>
          <a:p>
            <a:pPr marL="457200" lvl="0" indent="-311150" algn="l" rtl="0">
              <a:spcBef>
                <a:spcPts val="0"/>
              </a:spcBef>
              <a:spcAft>
                <a:spcPts val="0"/>
              </a:spcAft>
              <a:buSzPts val="1300"/>
              <a:buChar char="●"/>
            </a:pPr>
            <a:r>
              <a:rPr lang="en-US" dirty="0"/>
              <a:t>What are the areas of concern? What can be done to improve these areas?</a:t>
            </a:r>
            <a:endParaRPr dirty="0"/>
          </a:p>
          <a:p>
            <a:pPr marL="457200" lvl="0" indent="-311150" algn="l" rtl="0">
              <a:spcBef>
                <a:spcPts val="0"/>
              </a:spcBef>
              <a:spcAft>
                <a:spcPts val="0"/>
              </a:spcAft>
              <a:buSzPts val="1300"/>
              <a:buChar char="●"/>
            </a:pPr>
            <a:r>
              <a:rPr lang="en-US" dirty="0"/>
              <a:t>What are the priorities according to the data?</a:t>
            </a:r>
            <a:endParaRPr dirty="0"/>
          </a:p>
          <a:p>
            <a:pPr marL="457200" lvl="0" indent="-311150" algn="l" rtl="0">
              <a:spcBef>
                <a:spcPts val="0"/>
              </a:spcBef>
              <a:spcAft>
                <a:spcPts val="0"/>
              </a:spcAft>
              <a:buSzPts val="1300"/>
              <a:buChar char="●"/>
            </a:pPr>
            <a:r>
              <a:rPr lang="en-US" dirty="0"/>
              <a:t>Do we need to gather more information? If so, what are the next steps?</a:t>
            </a:r>
            <a:endParaRPr dirty="0"/>
          </a:p>
          <a:p>
            <a:pPr marL="457200" lvl="0" indent="-311150" algn="l" rtl="0">
              <a:spcBef>
                <a:spcPts val="0"/>
              </a:spcBef>
              <a:spcAft>
                <a:spcPts val="0"/>
              </a:spcAft>
              <a:buSzPts val="1300"/>
              <a:buChar char="●"/>
            </a:pPr>
            <a:r>
              <a:rPr lang="en-US" dirty="0"/>
              <a:t>Are we using our resources to the best of our abilities?</a:t>
            </a:r>
            <a:endParaRPr dirty="0"/>
          </a:p>
          <a:p>
            <a:pPr marL="457200" lvl="0" indent="-311150" algn="l" rtl="0">
              <a:spcBef>
                <a:spcPts val="0"/>
              </a:spcBef>
              <a:spcAft>
                <a:spcPts val="0"/>
              </a:spcAft>
              <a:buSzPts val="1300"/>
              <a:buChar char="●"/>
            </a:pPr>
            <a:r>
              <a:rPr lang="en-US" dirty="0"/>
              <a:t>What are the school’s resource inequities?  </a:t>
            </a:r>
            <a:endParaRPr dirty="0"/>
          </a:p>
          <a:p>
            <a:pPr marL="0" lvl="0" indent="0" algn="l" rtl="0">
              <a:spcBef>
                <a:spcPts val="1200"/>
              </a:spcBef>
              <a:spcAft>
                <a:spcPts val="1200"/>
              </a:spcAft>
              <a:buNone/>
            </a:pPr>
            <a:endParaRPr dirty="0"/>
          </a:p>
        </p:txBody>
      </p:sp>
      <p:sp>
        <p:nvSpPr>
          <p:cNvPr id="216" name="Google Shape;216;p34"/>
          <p:cNvSpPr txBox="1">
            <a:spLocks noGrp="1"/>
          </p:cNvSpPr>
          <p:nvPr>
            <p:ph type="title"/>
          </p:nvPr>
        </p:nvSpPr>
        <p:spPr>
          <a:xfrm>
            <a:off x="754825" y="818750"/>
            <a:ext cx="7688700" cy="535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US" dirty="0"/>
              <a:t>Needs Assessment Development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BE85-CD21-7072-636B-82A848684A57}"/>
              </a:ext>
            </a:extLst>
          </p:cNvPr>
          <p:cNvSpPr>
            <a:spLocks noGrp="1"/>
          </p:cNvSpPr>
          <p:nvPr>
            <p:ph type="title"/>
          </p:nvPr>
        </p:nvSpPr>
        <p:spPr/>
        <p:txBody>
          <a:bodyPr>
            <a:normAutofit fontScale="90000"/>
          </a:bodyPr>
          <a:lstStyle/>
          <a:p>
            <a:pPr algn="ctr"/>
            <a:r>
              <a:rPr lang="es-ES" dirty="0"/>
              <a:t>Desarrollo de evaluación de necesidades</a:t>
            </a:r>
            <a:endParaRPr lang="en-US" dirty="0"/>
          </a:p>
        </p:txBody>
      </p:sp>
      <p:sp>
        <p:nvSpPr>
          <p:cNvPr id="3" name="Text Placeholder 2">
            <a:extLst>
              <a:ext uri="{FF2B5EF4-FFF2-40B4-BE49-F238E27FC236}">
                <a16:creationId xmlns:a16="http://schemas.microsoft.com/office/drawing/2014/main" id="{A85D26DA-0130-B3E4-2379-02C4785C32C5}"/>
              </a:ext>
            </a:extLst>
          </p:cNvPr>
          <p:cNvSpPr>
            <a:spLocks noGrp="1"/>
          </p:cNvSpPr>
          <p:nvPr>
            <p:ph type="body" idx="1"/>
          </p:nvPr>
        </p:nvSpPr>
        <p:spPr/>
        <p:txBody>
          <a:bodyPr>
            <a:normAutofit fontScale="92500" lnSpcReduction="20000"/>
          </a:bodyPr>
          <a:lstStyle/>
          <a:p>
            <a:r>
              <a:rPr lang="en-US" dirty="0" err="1"/>
              <a:t>Algunas</a:t>
            </a:r>
            <a:r>
              <a:rPr lang="en-US" dirty="0"/>
              <a:t> </a:t>
            </a:r>
            <a:r>
              <a:rPr lang="en-US" dirty="0" err="1"/>
              <a:t>preguntas</a:t>
            </a:r>
            <a:r>
              <a:rPr lang="en-US" dirty="0"/>
              <a:t> a </a:t>
            </a:r>
            <a:r>
              <a:rPr lang="en-US" dirty="0" err="1"/>
              <a:t>considerar</a:t>
            </a:r>
            <a:r>
              <a:rPr lang="en-US" dirty="0"/>
              <a:t>:</a:t>
            </a:r>
          </a:p>
          <a:p>
            <a:endParaRPr lang="en-US" dirty="0"/>
          </a:p>
          <a:p>
            <a:r>
              <a:rPr lang="es-ES" dirty="0"/>
              <a:t>¿Qué sabemos sobre las necesidades de los estudiantes de inglés (EL) a los que atendemos?</a:t>
            </a:r>
          </a:p>
          <a:p>
            <a:r>
              <a:rPr lang="es-ES" dirty="0"/>
              <a:t>¿Tenemos metas claramente establecidas y objetivos mensurables para abordar las necesidades de nuestros EL?</a:t>
            </a:r>
          </a:p>
          <a:p>
            <a:r>
              <a:rPr lang="es-ES" dirty="0"/>
              <a:t>¿Cuáles son las fortalezas de la escuela y cómo podemos aprovecharlas para mejorar los resultados?</a:t>
            </a:r>
          </a:p>
          <a:p>
            <a:r>
              <a:rPr lang="es-ES" dirty="0"/>
              <a:t>¿Cuáles son las áreas de preocupación? ¿Qué se puede hacer para mejorar estas áreas?</a:t>
            </a:r>
          </a:p>
          <a:p>
            <a:r>
              <a:rPr lang="es-ES" dirty="0"/>
              <a:t>¿Cuáles son las prioridades según los datos?</a:t>
            </a:r>
          </a:p>
          <a:p>
            <a:r>
              <a:rPr lang="es-ES" dirty="0"/>
              <a:t>¿Necesitamos recopilar más información? Si es así, ¿cuáles son los próximos pasos?</a:t>
            </a:r>
          </a:p>
          <a:p>
            <a:r>
              <a:rPr lang="es-ES" dirty="0"/>
              <a:t>¿Estamos utilizando nuestros recursos lo mejor que podemos?</a:t>
            </a:r>
          </a:p>
          <a:p>
            <a:r>
              <a:rPr lang="es-ES" dirty="0"/>
              <a:t>¿Cuáles son las desigualdades de recursos de la escuela?</a:t>
            </a:r>
            <a:endParaRPr lang="en-US" dirty="0"/>
          </a:p>
        </p:txBody>
      </p:sp>
    </p:spTree>
    <p:extLst>
      <p:ext uri="{BB962C8B-B14F-4D97-AF65-F5344CB8AC3E}">
        <p14:creationId xmlns:p14="http://schemas.microsoft.com/office/powerpoint/2010/main" val="3284010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body" idx="1"/>
          </p:nvPr>
        </p:nvSpPr>
        <p:spPr>
          <a:xfrm>
            <a:off x="520650" y="1353950"/>
            <a:ext cx="8172900" cy="3033900"/>
          </a:xfrm>
          <a:prstGeom prst="rect">
            <a:avLst/>
          </a:prstGeom>
          <a:noFill/>
          <a:ln>
            <a:noFill/>
          </a:ln>
        </p:spPr>
        <p:txBody>
          <a:bodyPr spcFirstLastPara="1" wrap="square" lIns="91425" tIns="45700" rIns="91425" bIns="45700" anchor="t" anchorCtr="0">
            <a:normAutofit/>
          </a:bodyPr>
          <a:lstStyle/>
          <a:p>
            <a:pPr marL="171450" lvl="0" indent="-171450" algn="l" rtl="0">
              <a:lnSpc>
                <a:spcPct val="80000"/>
              </a:lnSpc>
              <a:spcBef>
                <a:spcPts val="0"/>
              </a:spcBef>
              <a:spcAft>
                <a:spcPts val="0"/>
              </a:spcAft>
              <a:buClr>
                <a:schemeClr val="dk1"/>
              </a:buClr>
              <a:buSzPts val="2220"/>
              <a:buNone/>
            </a:pPr>
            <a:r>
              <a:rPr lang="en-US" dirty="0"/>
              <a:t>Some questions to consider: </a:t>
            </a:r>
            <a:endParaRPr dirty="0"/>
          </a:p>
          <a:p>
            <a:pPr marL="171450" lvl="0" indent="-113029" algn="l" rtl="0">
              <a:lnSpc>
                <a:spcPct val="80000"/>
              </a:lnSpc>
              <a:spcBef>
                <a:spcPts val="750"/>
              </a:spcBef>
              <a:spcAft>
                <a:spcPts val="0"/>
              </a:spcAft>
              <a:buClr>
                <a:schemeClr val="dk1"/>
              </a:buClr>
              <a:buSzPts val="1300"/>
              <a:buChar char="●"/>
            </a:pPr>
            <a:r>
              <a:rPr lang="en-US" dirty="0"/>
              <a:t>Which educational partners can help identify local needs and/or root causes? </a:t>
            </a:r>
            <a:endParaRPr dirty="0"/>
          </a:p>
          <a:p>
            <a:pPr marL="171450" lvl="0" indent="-113029" algn="l" rtl="0">
              <a:lnSpc>
                <a:spcPct val="80000"/>
              </a:lnSpc>
              <a:spcBef>
                <a:spcPts val="750"/>
              </a:spcBef>
              <a:spcAft>
                <a:spcPts val="0"/>
              </a:spcAft>
              <a:buClr>
                <a:schemeClr val="dk1"/>
              </a:buClr>
              <a:buSzPts val="1300"/>
              <a:buChar char="●"/>
            </a:pPr>
            <a:r>
              <a:rPr lang="en-US" dirty="0"/>
              <a:t>What data are needed to best understand local needs and/or root causes? </a:t>
            </a:r>
            <a:endParaRPr dirty="0"/>
          </a:p>
          <a:p>
            <a:pPr marL="171450" lvl="0" indent="-113029" algn="l" rtl="0">
              <a:lnSpc>
                <a:spcPct val="80000"/>
              </a:lnSpc>
              <a:spcBef>
                <a:spcPts val="750"/>
              </a:spcBef>
              <a:spcAft>
                <a:spcPts val="0"/>
              </a:spcAft>
              <a:buClr>
                <a:schemeClr val="dk1"/>
              </a:buClr>
              <a:buSzPts val="1300"/>
              <a:buChar char="●"/>
            </a:pPr>
            <a:r>
              <a:rPr lang="en-US" dirty="0"/>
              <a:t>How do EL outcomes compare to identified performance goals?</a:t>
            </a:r>
            <a:endParaRPr dirty="0"/>
          </a:p>
          <a:p>
            <a:pPr marL="171450" lvl="0" indent="-113029" algn="l" rtl="0">
              <a:lnSpc>
                <a:spcPct val="80000"/>
              </a:lnSpc>
              <a:spcBef>
                <a:spcPts val="750"/>
              </a:spcBef>
              <a:spcAft>
                <a:spcPts val="0"/>
              </a:spcAft>
              <a:buClr>
                <a:schemeClr val="dk1"/>
              </a:buClr>
              <a:buSzPts val="1300"/>
              <a:buChar char="●"/>
            </a:pPr>
            <a:r>
              <a:rPr lang="en-US" dirty="0"/>
              <a:t> Are there inequities in student resources or outcomes?</a:t>
            </a:r>
            <a:endParaRPr dirty="0"/>
          </a:p>
          <a:p>
            <a:pPr marL="171450" lvl="0" indent="-113029" algn="l" rtl="0">
              <a:lnSpc>
                <a:spcPct val="80000"/>
              </a:lnSpc>
              <a:spcBef>
                <a:spcPts val="750"/>
              </a:spcBef>
              <a:spcAft>
                <a:spcPts val="0"/>
              </a:spcAft>
              <a:buClr>
                <a:schemeClr val="dk1"/>
              </a:buClr>
              <a:buSzPts val="1300"/>
              <a:buChar char="●"/>
            </a:pPr>
            <a:r>
              <a:rPr lang="en-US" dirty="0"/>
              <a:t>What are the potential root causes of gaps with performance goals or inequities? </a:t>
            </a:r>
            <a:endParaRPr dirty="0"/>
          </a:p>
          <a:p>
            <a:pPr marL="171450" lvl="0" indent="-113029" algn="l" rtl="0">
              <a:lnSpc>
                <a:spcPct val="80000"/>
              </a:lnSpc>
              <a:spcBef>
                <a:spcPts val="750"/>
              </a:spcBef>
              <a:spcAft>
                <a:spcPts val="0"/>
              </a:spcAft>
              <a:buClr>
                <a:schemeClr val="dk1"/>
              </a:buClr>
              <a:buSzPts val="1300"/>
              <a:buChar char="●"/>
            </a:pPr>
            <a:r>
              <a:rPr lang="en-US" dirty="0"/>
              <a:t>How should needs be prioritized when several are identified? </a:t>
            </a:r>
            <a:endParaRPr dirty="0"/>
          </a:p>
          <a:p>
            <a:pPr marL="0" lvl="0" indent="0" algn="l" rtl="0">
              <a:lnSpc>
                <a:spcPct val="80000"/>
              </a:lnSpc>
              <a:spcBef>
                <a:spcPts val="750"/>
              </a:spcBef>
              <a:spcAft>
                <a:spcPts val="0"/>
              </a:spcAft>
              <a:buClr>
                <a:schemeClr val="dk1"/>
              </a:buClr>
              <a:buSzPts val="2220"/>
              <a:buNone/>
            </a:pPr>
            <a:endParaRPr dirty="0"/>
          </a:p>
          <a:p>
            <a:pPr marL="171450" lvl="0" indent="-48133" algn="l" rtl="0">
              <a:lnSpc>
                <a:spcPct val="80000"/>
              </a:lnSpc>
              <a:spcBef>
                <a:spcPts val="750"/>
              </a:spcBef>
              <a:spcAft>
                <a:spcPts val="1200"/>
              </a:spcAft>
              <a:buClr>
                <a:schemeClr val="dk1"/>
              </a:buClr>
              <a:buSzPts val="1942"/>
              <a:buNone/>
            </a:pPr>
            <a:endParaRPr dirty="0"/>
          </a:p>
        </p:txBody>
      </p:sp>
      <p:sp>
        <p:nvSpPr>
          <p:cNvPr id="222" name="Google Shape;222;p35"/>
          <p:cNvSpPr txBox="1">
            <a:spLocks noGrp="1"/>
          </p:cNvSpPr>
          <p:nvPr>
            <p:ph type="title"/>
          </p:nvPr>
        </p:nvSpPr>
        <p:spPr>
          <a:xfrm>
            <a:off x="762750" y="818750"/>
            <a:ext cx="7688700" cy="535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US" dirty="0"/>
              <a:t>Needs Assessment Development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1194-8F2D-864F-B240-9CDDB8B28D8E}"/>
              </a:ext>
            </a:extLst>
          </p:cNvPr>
          <p:cNvSpPr>
            <a:spLocks noGrp="1"/>
          </p:cNvSpPr>
          <p:nvPr>
            <p:ph type="title"/>
          </p:nvPr>
        </p:nvSpPr>
        <p:spPr/>
        <p:txBody>
          <a:bodyPr>
            <a:normAutofit fontScale="90000"/>
          </a:bodyPr>
          <a:lstStyle/>
          <a:p>
            <a:pPr algn="ctr"/>
            <a:r>
              <a:rPr lang="es-ES" dirty="0"/>
              <a:t>Desarrollo de evaluación de necesidades</a:t>
            </a:r>
            <a:endParaRPr lang="en-US" dirty="0"/>
          </a:p>
        </p:txBody>
      </p:sp>
      <p:sp>
        <p:nvSpPr>
          <p:cNvPr id="3" name="Text Placeholder 2">
            <a:extLst>
              <a:ext uri="{FF2B5EF4-FFF2-40B4-BE49-F238E27FC236}">
                <a16:creationId xmlns:a16="http://schemas.microsoft.com/office/drawing/2014/main" id="{C0A13847-7981-5B29-62F0-AAF6B327C4C6}"/>
              </a:ext>
            </a:extLst>
          </p:cNvPr>
          <p:cNvSpPr>
            <a:spLocks noGrp="1"/>
          </p:cNvSpPr>
          <p:nvPr>
            <p:ph type="body" idx="1"/>
          </p:nvPr>
        </p:nvSpPr>
        <p:spPr/>
        <p:txBody>
          <a:bodyPr>
            <a:normAutofit fontScale="92500" lnSpcReduction="10000"/>
          </a:bodyPr>
          <a:lstStyle/>
          <a:p>
            <a:r>
              <a:rPr lang="en-US" dirty="0" err="1"/>
              <a:t>Algunas</a:t>
            </a:r>
            <a:r>
              <a:rPr lang="en-US" dirty="0"/>
              <a:t> </a:t>
            </a:r>
            <a:r>
              <a:rPr lang="en-US" dirty="0" err="1"/>
              <a:t>preguntas</a:t>
            </a:r>
            <a:r>
              <a:rPr lang="en-US" dirty="0"/>
              <a:t> a </a:t>
            </a:r>
            <a:r>
              <a:rPr lang="en-US" dirty="0" err="1"/>
              <a:t>considerar</a:t>
            </a:r>
            <a:r>
              <a:rPr lang="en-US" dirty="0"/>
              <a:t>:</a:t>
            </a:r>
          </a:p>
          <a:p>
            <a:endParaRPr lang="en-US" dirty="0"/>
          </a:p>
          <a:p>
            <a:r>
              <a:rPr lang="es-ES" dirty="0"/>
              <a:t>¿Qué socios educativos pueden ayudar a identificar las necesidades locales y/o las causas fundamentales?</a:t>
            </a:r>
          </a:p>
          <a:p>
            <a:r>
              <a:rPr lang="es-ES" dirty="0"/>
              <a:t>¿Qué datos se necesitan para comprender mejor las necesidades locales y/o las causas fundamentales?</a:t>
            </a:r>
          </a:p>
          <a:p>
            <a:r>
              <a:rPr lang="es-ES" dirty="0"/>
              <a:t>¿Cómo se comparan los resultados de los EL con las metas de desempeño identificadas?</a:t>
            </a:r>
          </a:p>
          <a:p>
            <a:r>
              <a:rPr lang="es-ES" dirty="0"/>
              <a:t> ¿Existen desigualdades en los recursos o resultados de los estudiantes?</a:t>
            </a:r>
          </a:p>
          <a:p>
            <a:r>
              <a:rPr lang="es-ES" dirty="0"/>
              <a:t>¿Cuáles son las posibles causas fundamentales de las brechas en los objetivos de desempeño o las desigualdades?</a:t>
            </a:r>
          </a:p>
          <a:p>
            <a:r>
              <a:rPr lang="es-ES" dirty="0"/>
              <a:t>¿Cómo se deben priorizar las necesidades cuando se identifican varias?</a:t>
            </a:r>
            <a:endParaRPr lang="en-US" dirty="0"/>
          </a:p>
        </p:txBody>
      </p:sp>
    </p:spTree>
    <p:extLst>
      <p:ext uri="{BB962C8B-B14F-4D97-AF65-F5344CB8AC3E}">
        <p14:creationId xmlns:p14="http://schemas.microsoft.com/office/powerpoint/2010/main" val="3446171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6"/>
          <p:cNvPicPr preferRelativeResize="0"/>
          <p:nvPr/>
        </p:nvPicPr>
        <p:blipFill>
          <a:blip r:embed="rId3">
            <a:alphaModFix/>
          </a:blip>
          <a:stretch>
            <a:fillRect/>
          </a:stretch>
        </p:blipFill>
        <p:spPr>
          <a:xfrm>
            <a:off x="3814763" y="1057275"/>
            <a:ext cx="1514475" cy="3028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729450" y="1318650"/>
            <a:ext cx="7688700" cy="53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Round Table Discussion</a:t>
            </a:r>
          </a:p>
        </p:txBody>
      </p:sp>
      <p:sp>
        <p:nvSpPr>
          <p:cNvPr id="233" name="Google Shape;233;p37"/>
          <p:cNvSpPr txBox="1">
            <a:spLocks noGrp="1"/>
          </p:cNvSpPr>
          <p:nvPr>
            <p:ph type="body" idx="1"/>
          </p:nvPr>
        </p:nvSpPr>
        <p:spPr>
          <a:xfrm>
            <a:off x="729450" y="2078875"/>
            <a:ext cx="7688700" cy="22611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750"/>
              </a:spcBef>
              <a:spcAft>
                <a:spcPts val="0"/>
              </a:spcAft>
              <a:buSzPts val="2400"/>
              <a:buAutoNum type="arabicPeriod"/>
            </a:pPr>
            <a:r>
              <a:rPr lang="en-US" sz="2400" dirty="0"/>
              <a:t>What did you hear/learn?</a:t>
            </a:r>
            <a:endParaRPr sz="2400" dirty="0"/>
          </a:p>
          <a:p>
            <a:pPr marL="457200" lvl="0" indent="-381000" algn="l" rtl="0">
              <a:lnSpc>
                <a:spcPct val="90000"/>
              </a:lnSpc>
              <a:spcBef>
                <a:spcPts val="0"/>
              </a:spcBef>
              <a:spcAft>
                <a:spcPts val="0"/>
              </a:spcAft>
              <a:buSzPts val="2400"/>
              <a:buAutoNum type="arabicPeriod"/>
            </a:pPr>
            <a:r>
              <a:rPr lang="en-US" sz="2400" dirty="0"/>
              <a:t>What are your next steps in completing the Needs Assessment (either supporting principals through this process or completing it for your school)?</a:t>
            </a:r>
            <a:endParaRPr sz="2400" dirty="0"/>
          </a:p>
        </p:txBody>
      </p:sp>
      <p:pic>
        <p:nvPicPr>
          <p:cNvPr id="234" name="Google Shape;234;p37"/>
          <p:cNvPicPr preferRelativeResize="0"/>
          <p:nvPr/>
        </p:nvPicPr>
        <p:blipFill rotWithShape="1">
          <a:blip r:embed="rId3">
            <a:alphaModFix/>
          </a:blip>
          <a:srcRect l="3006" t="7181" r="2438" b="9885"/>
          <a:stretch/>
        </p:blipFill>
        <p:spPr>
          <a:xfrm>
            <a:off x="729450" y="3597663"/>
            <a:ext cx="1930725" cy="1380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Introductions</a:t>
            </a:r>
            <a:br>
              <a:rPr lang="en-US" dirty="0"/>
            </a:br>
            <a:r>
              <a:rPr lang="en-US" dirty="0" err="1"/>
              <a:t>Introducción</a:t>
            </a:r>
            <a:endParaRPr dirty="0"/>
          </a:p>
        </p:txBody>
      </p:sp>
      <p:sp>
        <p:nvSpPr>
          <p:cNvPr id="117" name="Google Shape;117;p18"/>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1EA0-48F0-CA9E-D6DA-DD892E6E8EBE}"/>
              </a:ext>
            </a:extLst>
          </p:cNvPr>
          <p:cNvSpPr>
            <a:spLocks noGrp="1"/>
          </p:cNvSpPr>
          <p:nvPr>
            <p:ph type="title"/>
          </p:nvPr>
        </p:nvSpPr>
        <p:spPr/>
        <p:txBody>
          <a:bodyPr>
            <a:normAutofit fontScale="90000"/>
          </a:bodyPr>
          <a:lstStyle/>
          <a:p>
            <a:r>
              <a:rPr lang="en-US" dirty="0"/>
              <a:t>Mesa Redonda</a:t>
            </a:r>
          </a:p>
        </p:txBody>
      </p:sp>
      <p:sp>
        <p:nvSpPr>
          <p:cNvPr id="3" name="Text Placeholder 2">
            <a:extLst>
              <a:ext uri="{FF2B5EF4-FFF2-40B4-BE49-F238E27FC236}">
                <a16:creationId xmlns:a16="http://schemas.microsoft.com/office/drawing/2014/main" id="{4A7A896A-8DC9-D9F0-719F-513805EB5E91}"/>
              </a:ext>
            </a:extLst>
          </p:cNvPr>
          <p:cNvSpPr>
            <a:spLocks noGrp="1"/>
          </p:cNvSpPr>
          <p:nvPr>
            <p:ph type="body" idx="1"/>
          </p:nvPr>
        </p:nvSpPr>
        <p:spPr/>
        <p:txBody>
          <a:bodyPr>
            <a:normAutofit/>
          </a:bodyPr>
          <a:lstStyle/>
          <a:p>
            <a:r>
              <a:rPr lang="es-ES" sz="1600" dirty="0"/>
              <a:t>¿Qué escuchaste/aprendiste?</a:t>
            </a:r>
          </a:p>
          <a:p>
            <a:r>
              <a:rPr lang="es-ES" sz="1600" dirty="0"/>
              <a:t>¿Cuáles son sus próximos pasos para completar la Evaluación de Necesidades (ya sea apoyar a los directores a través de este proceso o completarla para su escuela)?</a:t>
            </a:r>
          </a:p>
          <a:p>
            <a:endParaRPr lang="es-ES" sz="1600" dirty="0"/>
          </a:p>
          <a:p>
            <a:endParaRPr lang="en-US" sz="1600" dirty="0"/>
          </a:p>
        </p:txBody>
      </p:sp>
      <p:pic>
        <p:nvPicPr>
          <p:cNvPr id="4" name="Google Shape;234;p37">
            <a:extLst>
              <a:ext uri="{FF2B5EF4-FFF2-40B4-BE49-F238E27FC236}">
                <a16:creationId xmlns:a16="http://schemas.microsoft.com/office/drawing/2014/main" id="{C9B93335-4127-3355-4A68-A66C48E69BB5}"/>
              </a:ext>
            </a:extLst>
          </p:cNvPr>
          <p:cNvPicPr preferRelativeResize="0"/>
          <p:nvPr/>
        </p:nvPicPr>
        <p:blipFill rotWithShape="1">
          <a:blip r:embed="rId2">
            <a:alphaModFix/>
          </a:blip>
          <a:srcRect l="3006" t="7181" r="2438" b="9885"/>
          <a:stretch/>
        </p:blipFill>
        <p:spPr>
          <a:xfrm>
            <a:off x="729450" y="3597663"/>
            <a:ext cx="1930725" cy="1380125"/>
          </a:xfrm>
          <a:prstGeom prst="rect">
            <a:avLst/>
          </a:prstGeom>
          <a:noFill/>
          <a:ln>
            <a:noFill/>
          </a:ln>
        </p:spPr>
      </p:pic>
    </p:spTree>
    <p:extLst>
      <p:ext uri="{BB962C8B-B14F-4D97-AF65-F5344CB8AC3E}">
        <p14:creationId xmlns:p14="http://schemas.microsoft.com/office/powerpoint/2010/main" val="552575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p:nvPr/>
        </p:nvSpPr>
        <p:spPr>
          <a:xfrm>
            <a:off x="1943100" y="2514600"/>
            <a:ext cx="5658000" cy="715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Times"/>
                <a:ea typeface="Times"/>
                <a:cs typeface="Times"/>
                <a:sym typeface="Times"/>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Times"/>
              <a:ea typeface="Times"/>
              <a:cs typeface="Times"/>
              <a:sym typeface="Times"/>
            </a:endParaRPr>
          </a:p>
        </p:txBody>
      </p:sp>
      <p:sp>
        <p:nvSpPr>
          <p:cNvPr id="241" name="Google Shape;241;p38"/>
          <p:cNvSpPr txBox="1">
            <a:spLocks noGrp="1"/>
          </p:cNvSpPr>
          <p:nvPr>
            <p:ph type="body" idx="1"/>
          </p:nvPr>
        </p:nvSpPr>
        <p:spPr>
          <a:xfrm>
            <a:off x="628650" y="1826424"/>
            <a:ext cx="7886700" cy="2559300"/>
          </a:xfrm>
          <a:prstGeom prst="rect">
            <a:avLst/>
          </a:prstGeom>
          <a:noFill/>
          <a:ln>
            <a:noFill/>
          </a:ln>
        </p:spPr>
        <p:txBody>
          <a:bodyPr spcFirstLastPara="1" wrap="square" lIns="68575" tIns="34275" rIns="68575" bIns="34275" anchor="t" anchorCtr="0">
            <a:normAutofit fontScale="92500"/>
          </a:bodyPr>
          <a:lstStyle/>
          <a:p>
            <a:pPr marL="0" lvl="0" indent="0" algn="just" rtl="0">
              <a:lnSpc>
                <a:spcPct val="150000"/>
              </a:lnSpc>
              <a:spcBef>
                <a:spcPts val="0"/>
              </a:spcBef>
              <a:spcAft>
                <a:spcPts val="0"/>
              </a:spcAft>
              <a:buClr>
                <a:schemeClr val="dk1"/>
              </a:buClr>
              <a:buSzPts val="2400"/>
              <a:buNone/>
            </a:pPr>
            <a:r>
              <a:rPr lang="en-US" dirty="0"/>
              <a:t>Advise the principal and staff in the development of a site plan for ELs and submit the plan to the </a:t>
            </a:r>
            <a:r>
              <a:rPr lang="en-US" b="1" dirty="0"/>
              <a:t>School Site Council </a:t>
            </a:r>
            <a:r>
              <a:rPr lang="en-US" dirty="0"/>
              <a:t>(SSC) for consideration of inclusion in the </a:t>
            </a:r>
            <a:r>
              <a:rPr lang="en-US" b="1" dirty="0"/>
              <a:t>School Plan for Student Achievement (SPSA)</a:t>
            </a:r>
            <a:r>
              <a:rPr lang="en-US" dirty="0"/>
              <a:t>. This must happen before the adoption of the SPSA by the SSC. </a:t>
            </a:r>
            <a:r>
              <a:rPr lang="en-US" b="1" dirty="0"/>
              <a:t> -  </a:t>
            </a:r>
            <a:r>
              <a:rPr lang="en-US" b="1" u="sng" dirty="0">
                <a:solidFill>
                  <a:schemeClr val="hlink"/>
                </a:solidFill>
                <a:hlinkClick r:id="rId3"/>
              </a:rPr>
              <a:t>Sample Form</a:t>
            </a:r>
            <a:endParaRPr lang="en-US" b="1" u="sng" dirty="0">
              <a:solidFill>
                <a:schemeClr val="hlink"/>
              </a:solidFill>
            </a:endParaRPr>
          </a:p>
          <a:p>
            <a:pPr marL="0" lvl="0" indent="0" algn="ctr" rtl="0">
              <a:lnSpc>
                <a:spcPct val="150000"/>
              </a:lnSpc>
              <a:spcBef>
                <a:spcPts val="0"/>
              </a:spcBef>
              <a:spcAft>
                <a:spcPts val="0"/>
              </a:spcAft>
              <a:buClr>
                <a:schemeClr val="dk1"/>
              </a:buClr>
              <a:buSzPts val="2400"/>
              <a:buNone/>
            </a:pPr>
            <a:r>
              <a:rPr lang="en-US" sz="2400" b="1" dirty="0" err="1"/>
              <a:t>Responsabilidades</a:t>
            </a:r>
            <a:r>
              <a:rPr lang="en-US" sz="2400" b="1" dirty="0"/>
              <a:t> de ELAC/Temas de </a:t>
            </a:r>
            <a:r>
              <a:rPr lang="en-US" sz="2400" b="1" dirty="0" err="1"/>
              <a:t>reuniones</a:t>
            </a:r>
            <a:r>
              <a:rPr lang="en-US" sz="2400" b="1" dirty="0"/>
              <a:t> </a:t>
            </a:r>
            <a:r>
              <a:rPr lang="en-US" sz="2400" b="1" dirty="0" err="1"/>
              <a:t>obligatorias</a:t>
            </a:r>
            <a:endParaRPr lang="en-US" sz="2400" b="1" dirty="0"/>
          </a:p>
          <a:p>
            <a:pPr marL="0" lvl="0" indent="0" rtl="0">
              <a:lnSpc>
                <a:spcPct val="150000"/>
              </a:lnSpc>
              <a:spcBef>
                <a:spcPts val="0"/>
              </a:spcBef>
              <a:spcAft>
                <a:spcPts val="0"/>
              </a:spcAft>
              <a:buClr>
                <a:schemeClr val="dk1"/>
              </a:buClr>
              <a:buSzPts val="2400"/>
              <a:buNone/>
            </a:pPr>
            <a:r>
              <a:rPr lang="es-ES" sz="1400" dirty="0"/>
              <a:t>Asesorar al director y al personal en el desarrollo de un plan escolar para EL y presentar el plan al Consejo Escolar (SSC) para su consideración de inclusión en el Plan Escolar para el Rendimiento Estudiantil (SPSA). Esto debe suceder antes de la adopción del SPSA por parte del SSC. - </a:t>
            </a:r>
            <a:r>
              <a:rPr lang="es-ES" sz="1400" u="sng" dirty="0">
                <a:solidFill>
                  <a:srgbClr val="0070C0"/>
                </a:solidFill>
              </a:rPr>
              <a:t>Formulario de muestra</a:t>
            </a:r>
            <a:endParaRPr sz="1400" u="sng" dirty="0">
              <a:solidFill>
                <a:srgbClr val="0070C0"/>
              </a:solidFill>
            </a:endParaRPr>
          </a:p>
        </p:txBody>
      </p:sp>
      <p:sp>
        <p:nvSpPr>
          <p:cNvPr id="242" name="Google Shape;242;p38"/>
          <p:cNvSpPr txBox="1">
            <a:spLocks noGrp="1"/>
          </p:cNvSpPr>
          <p:nvPr>
            <p:ph type="title"/>
          </p:nvPr>
        </p:nvSpPr>
        <p:spPr>
          <a:xfrm>
            <a:off x="628650" y="7310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sz="3000" b="1" dirty="0"/>
              <a:t>ELAC Responsibilities/Mandatory Meeting Topics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p:nvPr/>
        </p:nvSpPr>
        <p:spPr>
          <a:xfrm>
            <a:off x="1943100" y="2514600"/>
            <a:ext cx="5658000" cy="715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Times"/>
                <a:ea typeface="Times"/>
                <a:cs typeface="Times"/>
                <a:sym typeface="Times"/>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Times"/>
              <a:ea typeface="Times"/>
              <a:cs typeface="Times"/>
              <a:sym typeface="Times"/>
            </a:endParaRPr>
          </a:p>
        </p:txBody>
      </p:sp>
      <p:sp>
        <p:nvSpPr>
          <p:cNvPr id="249" name="Google Shape;249;p39"/>
          <p:cNvSpPr txBox="1">
            <a:spLocks noGrp="1"/>
          </p:cNvSpPr>
          <p:nvPr>
            <p:ph type="body" idx="1"/>
          </p:nvPr>
        </p:nvSpPr>
        <p:spPr>
          <a:xfrm>
            <a:off x="628650" y="1674019"/>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Clr>
                <a:schemeClr val="dk1"/>
              </a:buClr>
              <a:buSzPts val="2100"/>
              <a:buNone/>
            </a:pPr>
            <a:r>
              <a:rPr lang="en-US" b="1" u="sng" dirty="0"/>
              <a:t>The LEA shall provide:</a:t>
            </a:r>
            <a:endParaRPr dirty="0"/>
          </a:p>
          <a:p>
            <a:pPr marL="177800" lvl="0" indent="-158750" algn="l" rtl="0">
              <a:lnSpc>
                <a:spcPct val="150000"/>
              </a:lnSpc>
              <a:spcBef>
                <a:spcPts val="1100"/>
              </a:spcBef>
              <a:spcAft>
                <a:spcPts val="0"/>
              </a:spcAft>
              <a:buClr>
                <a:schemeClr val="dk1"/>
              </a:buClr>
              <a:buSzPts val="2100"/>
              <a:buFont typeface="Calibri"/>
              <a:buChar char="•"/>
            </a:pPr>
            <a:r>
              <a:rPr lang="en-US" dirty="0"/>
              <a:t>The ELAC receives training materials and training, planned in full consultation with committee members, to assist members in carrying out their legal responsibilities.</a:t>
            </a:r>
          </a:p>
          <a:p>
            <a:pPr marL="177800" lvl="0" indent="-158750" algn="ctr" rtl="0">
              <a:lnSpc>
                <a:spcPct val="150000"/>
              </a:lnSpc>
              <a:spcBef>
                <a:spcPts val="1100"/>
              </a:spcBef>
              <a:spcAft>
                <a:spcPts val="0"/>
              </a:spcAft>
              <a:buClr>
                <a:schemeClr val="dk1"/>
              </a:buClr>
              <a:buSzPts val="2100"/>
              <a:buFont typeface="Calibri"/>
              <a:buChar char="•"/>
            </a:pPr>
            <a:r>
              <a:rPr lang="es-ES" sz="2400" b="1" dirty="0">
                <a:solidFill>
                  <a:schemeClr val="bg2">
                    <a:lumMod val="90000"/>
                    <a:lumOff val="10000"/>
                  </a:schemeClr>
                </a:solidFill>
              </a:rPr>
              <a:t>Responsabilidades de ELAC/Capacitación obligatoria</a:t>
            </a:r>
          </a:p>
          <a:p>
            <a:pPr marL="177800" lvl="0" indent="-158750" rtl="0">
              <a:lnSpc>
                <a:spcPct val="150000"/>
              </a:lnSpc>
              <a:spcBef>
                <a:spcPts val="1100"/>
              </a:spcBef>
              <a:spcAft>
                <a:spcPts val="0"/>
              </a:spcAft>
              <a:buClr>
                <a:schemeClr val="dk1"/>
              </a:buClr>
              <a:buSzPts val="2100"/>
              <a:buFont typeface="Calibri"/>
              <a:buChar char="•"/>
            </a:pPr>
            <a:r>
              <a:rPr lang="es-ES" sz="1400" b="1" u="sng" dirty="0">
                <a:solidFill>
                  <a:schemeClr val="bg2">
                    <a:lumMod val="90000"/>
                    <a:lumOff val="10000"/>
                  </a:schemeClr>
                </a:solidFill>
              </a:rPr>
              <a:t>La LEA deberá proporcionar</a:t>
            </a:r>
            <a:r>
              <a:rPr lang="es-ES" sz="1400" u="sng" dirty="0">
                <a:solidFill>
                  <a:schemeClr val="bg2">
                    <a:lumMod val="90000"/>
                    <a:lumOff val="10000"/>
                  </a:schemeClr>
                </a:solidFill>
              </a:rPr>
              <a:t>:</a:t>
            </a:r>
          </a:p>
          <a:p>
            <a:pPr marL="177800" lvl="0" indent="-158750" rtl="0">
              <a:lnSpc>
                <a:spcPct val="150000"/>
              </a:lnSpc>
              <a:spcBef>
                <a:spcPts val="1100"/>
              </a:spcBef>
              <a:spcAft>
                <a:spcPts val="0"/>
              </a:spcAft>
              <a:buClr>
                <a:schemeClr val="dk1"/>
              </a:buClr>
              <a:buSzPts val="2100"/>
              <a:buFont typeface="Calibri"/>
              <a:buChar char="•"/>
            </a:pPr>
            <a:r>
              <a:rPr lang="es-ES" sz="1200" dirty="0">
                <a:solidFill>
                  <a:schemeClr val="bg2">
                    <a:lumMod val="90000"/>
                    <a:lumOff val="10000"/>
                  </a:schemeClr>
                </a:solidFill>
              </a:rPr>
              <a:t>  El ELAC recibe materiales de capacitación y capacitación, planificada en total consulta con los miembros del comité, para ayudar a los miembros a llevar a cabo sus responsabilidades legales</a:t>
            </a:r>
            <a:r>
              <a:rPr lang="es-ES" sz="1400" dirty="0">
                <a:solidFill>
                  <a:schemeClr val="bg2">
                    <a:lumMod val="90000"/>
                    <a:lumOff val="10000"/>
                  </a:schemeClr>
                </a:solidFill>
              </a:rPr>
              <a:t>.</a:t>
            </a:r>
          </a:p>
          <a:p>
            <a:pPr marL="177800" lvl="0" indent="-158750" rtl="0">
              <a:lnSpc>
                <a:spcPct val="150000"/>
              </a:lnSpc>
              <a:spcBef>
                <a:spcPts val="1100"/>
              </a:spcBef>
              <a:spcAft>
                <a:spcPts val="0"/>
              </a:spcAft>
              <a:buClr>
                <a:schemeClr val="dk1"/>
              </a:buClr>
              <a:buSzPts val="2100"/>
              <a:buFont typeface="Calibri"/>
              <a:buChar char="•"/>
            </a:pPr>
            <a:endParaRPr sz="1600" b="1" dirty="0">
              <a:solidFill>
                <a:schemeClr val="bg2">
                  <a:lumMod val="90000"/>
                  <a:lumOff val="10000"/>
                </a:schemeClr>
              </a:solidFill>
            </a:endParaRPr>
          </a:p>
        </p:txBody>
      </p:sp>
      <p:sp>
        <p:nvSpPr>
          <p:cNvPr id="250" name="Google Shape;250;p39"/>
          <p:cNvSpPr txBox="1">
            <a:spLocks noGrp="1"/>
          </p:cNvSpPr>
          <p:nvPr>
            <p:ph type="title"/>
          </p:nvPr>
        </p:nvSpPr>
        <p:spPr>
          <a:xfrm>
            <a:off x="628650" y="5786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sz="3000" b="1" dirty="0"/>
              <a:t>ELAC Responsibilities/Mandatory Training</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body" idx="1"/>
          </p:nvPr>
        </p:nvSpPr>
        <p:spPr>
          <a:xfrm>
            <a:off x="628650" y="1597819"/>
            <a:ext cx="7886700" cy="3263400"/>
          </a:xfrm>
          <a:prstGeom prst="rect">
            <a:avLst/>
          </a:prstGeom>
          <a:noFill/>
          <a:ln>
            <a:noFill/>
          </a:ln>
        </p:spPr>
        <p:txBody>
          <a:bodyPr spcFirstLastPara="1" wrap="square" lIns="68575" tIns="34275" rIns="68575" bIns="34275" anchor="t" anchorCtr="0">
            <a:normAutofit/>
          </a:bodyPr>
          <a:lstStyle/>
          <a:p>
            <a:pPr marL="514350" lvl="0" indent="0" algn="l" rtl="0">
              <a:lnSpc>
                <a:spcPct val="90000"/>
              </a:lnSpc>
              <a:spcBef>
                <a:spcPts val="1200"/>
              </a:spcBef>
              <a:spcAft>
                <a:spcPts val="0"/>
              </a:spcAft>
              <a:buSzPts val="1800"/>
              <a:buNone/>
            </a:pPr>
            <a:r>
              <a:rPr lang="en-US" dirty="0"/>
              <a:t>Ways to make parents aware of the importance of </a:t>
            </a:r>
            <a:r>
              <a:rPr lang="en-US" dirty="0">
                <a:solidFill>
                  <a:srgbClr val="000000"/>
                </a:solidFill>
              </a:rPr>
              <a:t>regular school attendance.</a:t>
            </a:r>
            <a:endParaRPr dirty="0">
              <a:solidFill>
                <a:srgbClr val="000000"/>
              </a:solidFill>
            </a:endParaRPr>
          </a:p>
          <a:p>
            <a:pPr marL="914400" lvl="0" indent="-361950" algn="l" rtl="0">
              <a:lnSpc>
                <a:spcPct val="90000"/>
              </a:lnSpc>
              <a:spcBef>
                <a:spcPts val="1200"/>
              </a:spcBef>
              <a:spcAft>
                <a:spcPts val="0"/>
              </a:spcAft>
              <a:buClr>
                <a:srgbClr val="000000"/>
              </a:buClr>
              <a:buSzPts val="2100"/>
              <a:buChar char="•"/>
            </a:pPr>
            <a:r>
              <a:rPr lang="en-US" dirty="0">
                <a:solidFill>
                  <a:srgbClr val="000000"/>
                </a:solidFill>
              </a:rPr>
              <a:t>Share LEA/school attendance policies, etc. </a:t>
            </a:r>
            <a:endParaRPr dirty="0">
              <a:solidFill>
                <a:srgbClr val="000000"/>
              </a:solidFill>
            </a:endParaRPr>
          </a:p>
          <a:p>
            <a:pPr marL="914400" lvl="0" indent="-361950" algn="l" rtl="0">
              <a:lnSpc>
                <a:spcPct val="90000"/>
              </a:lnSpc>
              <a:spcBef>
                <a:spcPts val="0"/>
              </a:spcBef>
              <a:spcAft>
                <a:spcPts val="0"/>
              </a:spcAft>
              <a:buClr>
                <a:srgbClr val="000000"/>
              </a:buClr>
              <a:buSzPts val="2100"/>
              <a:buChar char="•"/>
            </a:pPr>
            <a:r>
              <a:rPr lang="en-US" dirty="0">
                <a:solidFill>
                  <a:srgbClr val="000000"/>
                </a:solidFill>
              </a:rPr>
              <a:t>Share dashboard attendance data</a:t>
            </a:r>
            <a:endParaRPr dirty="0">
              <a:solidFill>
                <a:srgbClr val="000000"/>
              </a:solidFill>
            </a:endParaRPr>
          </a:p>
          <a:p>
            <a:pPr marL="914400" lvl="0" indent="-361950" algn="l" rtl="0">
              <a:lnSpc>
                <a:spcPct val="90000"/>
              </a:lnSpc>
              <a:spcBef>
                <a:spcPts val="0"/>
              </a:spcBef>
              <a:spcAft>
                <a:spcPts val="0"/>
              </a:spcAft>
              <a:buClr>
                <a:srgbClr val="000000"/>
              </a:buClr>
              <a:buSzPts val="2100"/>
              <a:buChar char="•"/>
            </a:pPr>
            <a:r>
              <a:rPr lang="en-US" dirty="0">
                <a:solidFill>
                  <a:srgbClr val="000000"/>
                </a:solidFill>
              </a:rPr>
              <a:t>Resource - </a:t>
            </a:r>
            <a:r>
              <a:rPr lang="en-US" u="sng" dirty="0">
                <a:solidFill>
                  <a:schemeClr val="hlink"/>
                </a:solidFill>
                <a:hlinkClick r:id="rId3"/>
              </a:rPr>
              <a:t>https://www.attendanceworks.org/</a:t>
            </a:r>
            <a:endParaRPr lang="en-US" u="sng" dirty="0">
              <a:solidFill>
                <a:schemeClr val="hlink"/>
              </a:solidFill>
            </a:endParaRPr>
          </a:p>
          <a:p>
            <a:pPr marL="914400" lvl="0" indent="-361950" algn="l" rtl="0">
              <a:lnSpc>
                <a:spcPct val="90000"/>
              </a:lnSpc>
              <a:spcBef>
                <a:spcPts val="0"/>
              </a:spcBef>
              <a:spcAft>
                <a:spcPts val="0"/>
              </a:spcAft>
              <a:buClr>
                <a:srgbClr val="000000"/>
              </a:buClr>
              <a:buSzPts val="2100"/>
              <a:buChar char="•"/>
            </a:pPr>
            <a:endParaRPr lang="en-US" u="sng" dirty="0">
              <a:solidFill>
                <a:schemeClr val="hlink"/>
              </a:solidFill>
            </a:endParaRPr>
          </a:p>
          <a:p>
            <a:pPr marL="914400" lvl="0" indent="-361950" algn="ctr" rtl="0">
              <a:lnSpc>
                <a:spcPct val="90000"/>
              </a:lnSpc>
              <a:spcBef>
                <a:spcPts val="0"/>
              </a:spcBef>
              <a:spcAft>
                <a:spcPts val="0"/>
              </a:spcAft>
              <a:buClr>
                <a:srgbClr val="000000"/>
              </a:buClr>
              <a:buSzPts val="2100"/>
              <a:buChar char="•"/>
            </a:pPr>
            <a:r>
              <a:rPr lang="en-US" sz="2400" b="1" dirty="0" err="1">
                <a:solidFill>
                  <a:srgbClr val="000000"/>
                </a:solidFill>
              </a:rPr>
              <a:t>Responsabilidades</a:t>
            </a:r>
            <a:r>
              <a:rPr lang="en-US" sz="2400" b="1" dirty="0">
                <a:solidFill>
                  <a:srgbClr val="000000"/>
                </a:solidFill>
              </a:rPr>
              <a:t> de ELAC/Temas de </a:t>
            </a:r>
            <a:r>
              <a:rPr lang="en-US" sz="2400" b="1" dirty="0" err="1">
                <a:solidFill>
                  <a:srgbClr val="000000"/>
                </a:solidFill>
              </a:rPr>
              <a:t>reuniones</a:t>
            </a:r>
            <a:r>
              <a:rPr lang="en-US" sz="2400" b="1" dirty="0">
                <a:solidFill>
                  <a:srgbClr val="000000"/>
                </a:solidFill>
              </a:rPr>
              <a:t> </a:t>
            </a:r>
            <a:r>
              <a:rPr lang="en-US" sz="2400" b="1" dirty="0" err="1">
                <a:solidFill>
                  <a:srgbClr val="000000"/>
                </a:solidFill>
              </a:rPr>
              <a:t>obligatorias</a:t>
            </a:r>
            <a:endParaRPr lang="en-US" sz="2400" b="1" dirty="0">
              <a:solidFill>
                <a:srgbClr val="000000"/>
              </a:solidFill>
            </a:endParaRPr>
          </a:p>
          <a:p>
            <a:pPr marL="914400" lvl="0" indent="-361950" algn="ctr" rtl="0">
              <a:lnSpc>
                <a:spcPct val="90000"/>
              </a:lnSpc>
              <a:spcBef>
                <a:spcPts val="0"/>
              </a:spcBef>
              <a:spcAft>
                <a:spcPts val="0"/>
              </a:spcAft>
              <a:buClr>
                <a:srgbClr val="000000"/>
              </a:buClr>
              <a:buSzPts val="2100"/>
              <a:buChar char="•"/>
            </a:pPr>
            <a:endParaRPr lang="en-US" sz="2400" b="1" dirty="0">
              <a:solidFill>
                <a:srgbClr val="000000"/>
              </a:solidFill>
            </a:endParaRPr>
          </a:p>
          <a:p>
            <a:pPr marL="914400" lvl="0" indent="-361950" rtl="0">
              <a:lnSpc>
                <a:spcPct val="90000"/>
              </a:lnSpc>
              <a:spcBef>
                <a:spcPts val="0"/>
              </a:spcBef>
              <a:spcAft>
                <a:spcPts val="0"/>
              </a:spcAft>
              <a:buClr>
                <a:srgbClr val="000000"/>
              </a:buClr>
              <a:buSzPts val="2100"/>
              <a:buChar char="•"/>
            </a:pPr>
            <a:r>
              <a:rPr lang="es-ES" sz="1200" dirty="0">
                <a:solidFill>
                  <a:srgbClr val="000000"/>
                </a:solidFill>
              </a:rPr>
              <a:t>Formas de concienciar a los padres sobre la importancia de la asistencia regular a la escuela.</a:t>
            </a:r>
          </a:p>
          <a:p>
            <a:pPr marL="914400" lvl="0" indent="-361950" rtl="0">
              <a:lnSpc>
                <a:spcPct val="90000"/>
              </a:lnSpc>
              <a:spcBef>
                <a:spcPts val="0"/>
              </a:spcBef>
              <a:spcAft>
                <a:spcPts val="0"/>
              </a:spcAft>
              <a:buClr>
                <a:srgbClr val="000000"/>
              </a:buClr>
              <a:buSzPts val="2100"/>
              <a:buChar char="•"/>
            </a:pPr>
            <a:endParaRPr lang="es-ES" sz="1200" b="1" dirty="0">
              <a:solidFill>
                <a:srgbClr val="000000"/>
              </a:solidFill>
            </a:endParaRPr>
          </a:p>
          <a:p>
            <a:pPr marL="914400" lvl="0" indent="-361950" rtl="0">
              <a:lnSpc>
                <a:spcPct val="90000"/>
              </a:lnSpc>
              <a:spcBef>
                <a:spcPts val="0"/>
              </a:spcBef>
              <a:spcAft>
                <a:spcPts val="0"/>
              </a:spcAft>
              <a:buClr>
                <a:srgbClr val="000000"/>
              </a:buClr>
              <a:buSzPts val="2100"/>
              <a:buChar char="•"/>
            </a:pPr>
            <a:r>
              <a:rPr lang="es-ES" sz="1200" b="1" dirty="0">
                <a:solidFill>
                  <a:srgbClr val="000000"/>
                </a:solidFill>
              </a:rPr>
              <a:t>Compartir las políticas de asistencia escolar/LEA, etc.</a:t>
            </a:r>
          </a:p>
          <a:p>
            <a:pPr marL="914400" lvl="0" indent="-361950" rtl="0">
              <a:lnSpc>
                <a:spcPct val="90000"/>
              </a:lnSpc>
              <a:spcBef>
                <a:spcPts val="0"/>
              </a:spcBef>
              <a:spcAft>
                <a:spcPts val="0"/>
              </a:spcAft>
              <a:buClr>
                <a:srgbClr val="000000"/>
              </a:buClr>
              <a:buSzPts val="2100"/>
              <a:buChar char="•"/>
            </a:pPr>
            <a:r>
              <a:rPr lang="es-ES" sz="1200" b="1" dirty="0">
                <a:solidFill>
                  <a:srgbClr val="000000"/>
                </a:solidFill>
              </a:rPr>
              <a:t>Compartir datos de asistencia del panel</a:t>
            </a:r>
          </a:p>
          <a:p>
            <a:pPr marL="914400" lvl="0" indent="-361950" rtl="0">
              <a:lnSpc>
                <a:spcPct val="90000"/>
              </a:lnSpc>
              <a:spcBef>
                <a:spcPts val="0"/>
              </a:spcBef>
              <a:spcAft>
                <a:spcPts val="0"/>
              </a:spcAft>
              <a:buClr>
                <a:srgbClr val="000000"/>
              </a:buClr>
              <a:buSzPts val="2100"/>
              <a:buChar char="•"/>
            </a:pPr>
            <a:r>
              <a:rPr lang="es-ES" sz="1200" b="1" dirty="0">
                <a:solidFill>
                  <a:srgbClr val="000000"/>
                </a:solidFill>
              </a:rPr>
              <a:t>Recurso: </a:t>
            </a:r>
            <a:r>
              <a:rPr lang="es-ES" sz="1200" u="sng" dirty="0">
                <a:solidFill>
                  <a:srgbClr val="0070C0"/>
                </a:solidFill>
              </a:rPr>
              <a:t>https://www.attendanceworks.org/</a:t>
            </a:r>
            <a:endParaRPr sz="1200" u="sng" dirty="0">
              <a:solidFill>
                <a:srgbClr val="0070C0"/>
              </a:solidFill>
            </a:endParaRPr>
          </a:p>
        </p:txBody>
      </p:sp>
      <p:sp>
        <p:nvSpPr>
          <p:cNvPr id="257" name="Google Shape;257;p40"/>
          <p:cNvSpPr txBox="1">
            <a:spLocks noGrp="1"/>
          </p:cNvSpPr>
          <p:nvPr>
            <p:ph type="title"/>
          </p:nvPr>
        </p:nvSpPr>
        <p:spPr>
          <a:xfrm>
            <a:off x="628650" y="5024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sz="3000" b="1" dirty="0"/>
              <a:t>ELAC Responsibilities/Mandatory Meeting Topics</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1"/>
          <p:cNvPicPr preferRelativeResize="0"/>
          <p:nvPr/>
        </p:nvPicPr>
        <p:blipFill>
          <a:blip r:embed="rId3">
            <a:alphaModFix/>
          </a:blip>
          <a:stretch>
            <a:fillRect/>
          </a:stretch>
        </p:blipFill>
        <p:spPr>
          <a:xfrm>
            <a:off x="3814750" y="1057275"/>
            <a:ext cx="1514475" cy="3028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628650" y="5024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sz="3000" b="1" dirty="0"/>
              <a:t>The ELAC Committee</a:t>
            </a:r>
            <a:endParaRPr sz="3000" b="1" dirty="0"/>
          </a:p>
        </p:txBody>
      </p:sp>
      <p:sp>
        <p:nvSpPr>
          <p:cNvPr id="269" name="Google Shape;269;p42"/>
          <p:cNvSpPr txBox="1">
            <a:spLocks noGrp="1"/>
          </p:cNvSpPr>
          <p:nvPr>
            <p:ph type="body" idx="1"/>
          </p:nvPr>
        </p:nvSpPr>
        <p:spPr>
          <a:xfrm>
            <a:off x="628650" y="1597819"/>
            <a:ext cx="7886700" cy="3263400"/>
          </a:xfrm>
          <a:prstGeom prst="rect">
            <a:avLst/>
          </a:prstGeom>
          <a:noFill/>
          <a:ln>
            <a:noFill/>
          </a:ln>
        </p:spPr>
        <p:txBody>
          <a:bodyPr spcFirstLastPara="1" wrap="square" lIns="68575" tIns="34275" rIns="68575" bIns="34275" anchor="t" anchorCtr="0">
            <a:normAutofit lnSpcReduction="10000"/>
          </a:bodyPr>
          <a:lstStyle/>
          <a:p>
            <a:pPr marL="177800" lvl="0" indent="-158750" algn="l" rtl="0">
              <a:lnSpc>
                <a:spcPct val="150000"/>
              </a:lnSpc>
              <a:spcBef>
                <a:spcPts val="0"/>
              </a:spcBef>
              <a:spcAft>
                <a:spcPts val="0"/>
              </a:spcAft>
              <a:buClr>
                <a:schemeClr val="dk1"/>
              </a:buClr>
              <a:buSzPts val="2100"/>
              <a:buChar char="•"/>
            </a:pPr>
            <a:r>
              <a:rPr lang="en-US" dirty="0"/>
              <a:t>Parent of ELs constitute at least the same percentage of the committee membership as their children represent of the student body. </a:t>
            </a:r>
            <a:r>
              <a:rPr lang="en-US" b="1" dirty="0"/>
              <a:t>			</a:t>
            </a:r>
            <a:r>
              <a:rPr lang="en-US" dirty="0"/>
              <a:t>	</a:t>
            </a:r>
            <a:endParaRPr dirty="0"/>
          </a:p>
          <a:p>
            <a:pPr marL="177800" lvl="0" indent="-158750" algn="l" rtl="0">
              <a:lnSpc>
                <a:spcPct val="150000"/>
              </a:lnSpc>
              <a:spcBef>
                <a:spcPts val="800"/>
              </a:spcBef>
              <a:spcAft>
                <a:spcPts val="0"/>
              </a:spcAft>
              <a:buClr>
                <a:schemeClr val="dk1"/>
              </a:buClr>
              <a:buSzPts val="2100"/>
              <a:buFont typeface="Calibri"/>
              <a:buChar char="•"/>
            </a:pPr>
            <a:r>
              <a:rPr lang="en-US" dirty="0"/>
              <a:t>Parent members of ELAC are elected by parents/guardians of English Learners.</a:t>
            </a:r>
          </a:p>
          <a:p>
            <a:pPr marL="177800" lvl="0" indent="-158750" algn="ctr">
              <a:lnSpc>
                <a:spcPct val="150000"/>
              </a:lnSpc>
              <a:spcBef>
                <a:spcPts val="800"/>
              </a:spcBef>
              <a:buSzPts val="2100"/>
              <a:buFont typeface="Calibri"/>
              <a:buChar char="•"/>
            </a:pPr>
            <a:r>
              <a:rPr lang="en-US" sz="2800" b="1" dirty="0"/>
              <a:t>El </a:t>
            </a:r>
            <a:r>
              <a:rPr lang="en-US" sz="2800" b="1" dirty="0" err="1"/>
              <a:t>Comité</a:t>
            </a:r>
            <a:r>
              <a:rPr lang="en-US" sz="2800" b="1" dirty="0"/>
              <a:t> ELAC</a:t>
            </a:r>
          </a:p>
          <a:p>
            <a:pPr marL="177800" lvl="0" indent="-158750">
              <a:lnSpc>
                <a:spcPct val="150000"/>
              </a:lnSpc>
              <a:spcBef>
                <a:spcPts val="800"/>
              </a:spcBef>
              <a:buSzPts val="2100"/>
              <a:buFont typeface="Calibri"/>
              <a:buChar char="•"/>
            </a:pPr>
            <a:r>
              <a:rPr lang="es-ES" dirty="0"/>
              <a:t>Los padres de los estudiantes aprendices de inglés (EL) constituyen al menos el mismo porcentaje de miembros del comité que sus hijos representan del cuerpo estudiantil.</a:t>
            </a:r>
          </a:p>
          <a:p>
            <a:pPr marL="177800" lvl="0" indent="-158750">
              <a:lnSpc>
                <a:spcPct val="150000"/>
              </a:lnSpc>
              <a:spcBef>
                <a:spcPts val="800"/>
              </a:spcBef>
              <a:buSzPts val="2100"/>
              <a:buFont typeface="Calibri"/>
              <a:buChar char="•"/>
            </a:pPr>
            <a:r>
              <a:rPr lang="es-ES" dirty="0"/>
              <a:t>Los padres miembros de ELAC son elegidos por los padres/tutores de los estudiantes de inglés.</a:t>
            </a:r>
            <a:endParaRPr dirty="0"/>
          </a:p>
          <a:p>
            <a:pPr marL="0" lvl="0" indent="0" algn="l" rtl="0">
              <a:lnSpc>
                <a:spcPct val="150000"/>
              </a:lnSpc>
              <a:spcBef>
                <a:spcPts val="800"/>
              </a:spcBef>
              <a:spcAft>
                <a:spcPts val="0"/>
              </a:spcAft>
              <a:buClr>
                <a:schemeClr val="dk1"/>
              </a:buClr>
              <a:buSzPts val="1100"/>
              <a:buNone/>
            </a:pPr>
            <a:r>
              <a:rPr lang="en-US" dirty="0"/>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US" dirty="0"/>
              <a:t>ELAC Composition Example</a:t>
            </a:r>
            <a:br>
              <a:rPr lang="en-US" dirty="0"/>
            </a:br>
            <a:r>
              <a:rPr lang="es-ES" dirty="0"/>
              <a:t>Ejemplo de composición de ELAC</a:t>
            </a:r>
            <a:endParaRPr dirty="0"/>
          </a:p>
        </p:txBody>
      </p:sp>
      <p:graphicFrame>
        <p:nvGraphicFramePr>
          <p:cNvPr id="276" name="Google Shape;276;p43"/>
          <p:cNvGraphicFramePr/>
          <p:nvPr/>
        </p:nvGraphicFramePr>
        <p:xfrm>
          <a:off x="2455862" y="1513435"/>
          <a:ext cx="4232300" cy="3112775"/>
        </p:xfrm>
        <a:graphic>
          <a:graphicData uri="http://schemas.openxmlformats.org/drawingml/2006/table">
            <a:tbl>
              <a:tblPr>
                <a:noFill/>
                <a:tableStyleId>{63C9D537-285C-43D5-88A4-854EAC812C3B}</a:tableStyleId>
              </a:tblPr>
              <a:tblGrid>
                <a:gridCol w="1720325">
                  <a:extLst>
                    <a:ext uri="{9D8B030D-6E8A-4147-A177-3AD203B41FA5}">
                      <a16:colId xmlns:a16="http://schemas.microsoft.com/office/drawing/2014/main" val="20000"/>
                    </a:ext>
                  </a:extLst>
                </a:gridCol>
                <a:gridCol w="763900">
                  <a:extLst>
                    <a:ext uri="{9D8B030D-6E8A-4147-A177-3AD203B41FA5}">
                      <a16:colId xmlns:a16="http://schemas.microsoft.com/office/drawing/2014/main" val="20001"/>
                    </a:ext>
                  </a:extLst>
                </a:gridCol>
                <a:gridCol w="788500">
                  <a:extLst>
                    <a:ext uri="{9D8B030D-6E8A-4147-A177-3AD203B41FA5}">
                      <a16:colId xmlns:a16="http://schemas.microsoft.com/office/drawing/2014/main" val="20002"/>
                    </a:ext>
                  </a:extLst>
                </a:gridCol>
                <a:gridCol w="959575">
                  <a:extLst>
                    <a:ext uri="{9D8B030D-6E8A-4147-A177-3AD203B41FA5}">
                      <a16:colId xmlns:a16="http://schemas.microsoft.com/office/drawing/2014/main" val="20003"/>
                    </a:ext>
                  </a:extLst>
                </a:gridCol>
              </a:tblGrid>
              <a:tr h="778200">
                <a:tc>
                  <a:txBody>
                    <a:bodyPr/>
                    <a:lstStyle/>
                    <a:p>
                      <a:pPr marL="0" marR="0" lvl="0" indent="0" algn="l" rtl="0">
                        <a:lnSpc>
                          <a:spcPct val="100000"/>
                        </a:lnSpc>
                        <a:spcBef>
                          <a:spcPts val="0"/>
                        </a:spcBef>
                        <a:spcAft>
                          <a:spcPts val="0"/>
                        </a:spcAft>
                        <a:buClr>
                          <a:schemeClr val="dk1"/>
                        </a:buClr>
                        <a:buSzPts val="1100"/>
                        <a:buFont typeface="Arial"/>
                        <a:buNone/>
                      </a:pPr>
                      <a:r>
                        <a:rPr lang="en-US" sz="1100" b="1" i="0" u="none" strike="noStrike" cap="none">
                          <a:solidFill>
                            <a:schemeClr val="dk1"/>
                          </a:solidFill>
                          <a:latin typeface="Arial"/>
                          <a:ea typeface="Arial"/>
                          <a:cs typeface="Arial"/>
                          <a:sym typeface="Arial"/>
                        </a:rPr>
                        <a:t>ELAC Membership</a:t>
                      </a:r>
                      <a:endParaRPr sz="1100" u="none" strike="noStrike" cap="none">
                        <a:solidFill>
                          <a:schemeClr val="dk1"/>
                        </a:solidFill>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School with 50% ELs</a:t>
                      </a:r>
                      <a:endParaRPr sz="1100" u="none" strike="noStrike" cap="none">
                        <a:solidFill>
                          <a:schemeClr val="dk1"/>
                        </a:solidFill>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School with 70% ELs</a:t>
                      </a:r>
                      <a:endParaRPr sz="1100" u="none" strike="noStrike" cap="none">
                        <a:solidFill>
                          <a:schemeClr val="dk1"/>
                        </a:solidFill>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School with 8</a:t>
                      </a:r>
                      <a:r>
                        <a:rPr lang="en-US" sz="1100" b="1">
                          <a:solidFill>
                            <a:schemeClr val="dk1"/>
                          </a:solidFill>
                        </a:rPr>
                        <a:t>0</a:t>
                      </a:r>
                      <a:r>
                        <a:rPr lang="en-US" sz="1100" b="1" i="0" u="none" strike="noStrike" cap="none">
                          <a:solidFill>
                            <a:schemeClr val="dk1"/>
                          </a:solidFill>
                          <a:latin typeface="Arial"/>
                          <a:ea typeface="Arial"/>
                          <a:cs typeface="Arial"/>
                          <a:sym typeface="Arial"/>
                        </a:rPr>
                        <a:t>% ELs</a:t>
                      </a:r>
                      <a:endParaRPr sz="1100" u="none" strike="noStrike" cap="none">
                        <a:solidFill>
                          <a:schemeClr val="dk1"/>
                        </a:solidFill>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89100">
                <a:tc>
                  <a:txBody>
                    <a:bodyPr/>
                    <a:lstStyle/>
                    <a:p>
                      <a:pPr marL="0" marR="0" lvl="0" indent="0" algn="l" rtl="0">
                        <a:lnSpc>
                          <a:spcPct val="100000"/>
                        </a:lnSpc>
                        <a:spcBef>
                          <a:spcPts val="0"/>
                        </a:spcBef>
                        <a:spcAft>
                          <a:spcPts val="0"/>
                        </a:spcAft>
                        <a:buClr>
                          <a:srgbClr val="3D4652"/>
                        </a:buClr>
                        <a:buSzPts val="1100"/>
                        <a:buFont typeface="Arial"/>
                        <a:buNone/>
                      </a:pPr>
                      <a:r>
                        <a:rPr lang="en-US" sz="1100" b="1" i="0" u="none" strike="noStrike" cap="none">
                          <a:solidFill>
                            <a:schemeClr val="dk1"/>
                          </a:solidFill>
                          <a:latin typeface="Arial"/>
                          <a:ea typeface="Arial"/>
                          <a:cs typeface="Arial"/>
                          <a:sym typeface="Arial"/>
                        </a:rPr>
                        <a:t>Parents of English Learners</a:t>
                      </a:r>
                      <a:endParaRPr sz="900" b="1" i="0" u="none" strike="noStrike" cap="none">
                        <a:solidFill>
                          <a:schemeClr val="dk1"/>
                        </a:solidFill>
                        <a:latin typeface="Cambria"/>
                        <a:ea typeface="Cambria"/>
                        <a:cs typeface="Cambria"/>
                        <a:sym typeface="Cambria"/>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D4652"/>
                        </a:buClr>
                        <a:buSzPts val="1100"/>
                        <a:buFont typeface="Arial"/>
                        <a:buNone/>
                      </a:pPr>
                      <a:r>
                        <a:rPr lang="en-US" sz="1100" b="1">
                          <a:solidFill>
                            <a:schemeClr val="dk1"/>
                          </a:solidFill>
                        </a:rPr>
                        <a:t>3</a:t>
                      </a:r>
                      <a:r>
                        <a:rPr lang="en-US" sz="1100" b="1" i="0" u="none" strike="noStrike" cap="none">
                          <a:solidFill>
                            <a:schemeClr val="dk1"/>
                          </a:solidFill>
                          <a:latin typeface="Arial"/>
                          <a:ea typeface="Arial"/>
                          <a:cs typeface="Arial"/>
                          <a:sym typeface="Arial"/>
                        </a:rPr>
                        <a:t> (</a:t>
                      </a:r>
                      <a:r>
                        <a:rPr lang="en-US" sz="1100" b="1">
                          <a:solidFill>
                            <a:schemeClr val="dk1"/>
                          </a:solidFill>
                        </a:rPr>
                        <a:t>2</a:t>
                      </a:r>
                      <a:r>
                        <a:rPr lang="en-US" sz="1100" b="1" i="0" u="none" strike="noStrike" cap="none">
                          <a:solidFill>
                            <a:schemeClr val="dk1"/>
                          </a:solidFill>
                          <a:latin typeface="Arial"/>
                          <a:ea typeface="Arial"/>
                          <a:cs typeface="Arial"/>
                          <a:sym typeface="Arial"/>
                        </a:rPr>
                        <a:t>.5) </a:t>
                      </a:r>
                      <a:endParaRPr sz="1100" b="1" i="0" u="none" strike="noStrike" cap="none">
                        <a:solidFill>
                          <a:schemeClr val="dk1"/>
                        </a:solidFill>
                        <a:latin typeface="Arial"/>
                        <a:ea typeface="Arial"/>
                        <a:cs typeface="Arial"/>
                        <a:sym typeface="Arial"/>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b="1">
                          <a:solidFill>
                            <a:schemeClr val="dk1"/>
                          </a:solidFill>
                        </a:rPr>
                        <a:t>4</a:t>
                      </a:r>
                      <a:r>
                        <a:rPr lang="en-US" sz="1100" b="1" i="0" u="none" strike="noStrike" cap="none">
                          <a:solidFill>
                            <a:schemeClr val="dk1"/>
                          </a:solidFill>
                          <a:latin typeface="Arial"/>
                          <a:ea typeface="Arial"/>
                          <a:cs typeface="Arial"/>
                          <a:sym typeface="Arial"/>
                        </a:rPr>
                        <a:t> (</a:t>
                      </a:r>
                      <a:r>
                        <a:rPr lang="en-US" sz="1100" b="1">
                          <a:solidFill>
                            <a:schemeClr val="dk1"/>
                          </a:solidFill>
                        </a:rPr>
                        <a:t>3.5</a:t>
                      </a:r>
                      <a:r>
                        <a:rPr lang="en-US" sz="1100" b="1" i="0" u="none" strike="noStrike" cap="none">
                          <a:solidFill>
                            <a:schemeClr val="dk1"/>
                          </a:solidFill>
                          <a:latin typeface="Arial"/>
                          <a:ea typeface="Arial"/>
                          <a:cs typeface="Arial"/>
                          <a:sym typeface="Arial"/>
                        </a:rPr>
                        <a:t>)</a:t>
                      </a:r>
                      <a:endParaRPr sz="1100" u="none" strike="noStrike" cap="none">
                        <a:solidFill>
                          <a:schemeClr val="dk1"/>
                        </a:solidFill>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b="1">
                          <a:solidFill>
                            <a:schemeClr val="dk1"/>
                          </a:solidFill>
                        </a:rPr>
                        <a:t>4</a:t>
                      </a:r>
                      <a:endParaRPr sz="1100" u="none" strike="noStrike" cap="none">
                        <a:solidFill>
                          <a:schemeClr val="dk1"/>
                        </a:solidFill>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78200">
                <a:tc>
                  <a:txBody>
                    <a:bodyPr/>
                    <a:lstStyle/>
                    <a:p>
                      <a:pPr marL="0" marR="0" lvl="0" indent="0" algn="l" rtl="0">
                        <a:lnSpc>
                          <a:spcPct val="100000"/>
                        </a:lnSpc>
                        <a:spcBef>
                          <a:spcPts val="0"/>
                        </a:spcBef>
                        <a:spcAft>
                          <a:spcPts val="0"/>
                        </a:spcAft>
                        <a:buClr>
                          <a:srgbClr val="3D4652"/>
                        </a:buClr>
                        <a:buSzPts val="1100"/>
                        <a:buFont typeface="Arial"/>
                        <a:buNone/>
                      </a:pPr>
                      <a:r>
                        <a:rPr lang="en-US" sz="1100" b="1" i="0" u="none" strike="noStrike" cap="none">
                          <a:solidFill>
                            <a:schemeClr val="dk1"/>
                          </a:solidFill>
                          <a:latin typeface="Arial"/>
                          <a:ea typeface="Arial"/>
                          <a:cs typeface="Arial"/>
                          <a:sym typeface="Arial"/>
                        </a:rPr>
                        <a:t>Other Parents (not required to be parents of English Learners)</a:t>
                      </a:r>
                      <a:endParaRPr sz="900" b="1" i="0" u="none" strike="noStrike" cap="none">
                        <a:solidFill>
                          <a:schemeClr val="dk1"/>
                        </a:solidFill>
                        <a:latin typeface="Cambria"/>
                        <a:ea typeface="Cambria"/>
                        <a:cs typeface="Cambria"/>
                        <a:sym typeface="Cambria"/>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D4652"/>
                        </a:buClr>
                        <a:buSzPts val="1100"/>
                        <a:buFont typeface="Arial"/>
                        <a:buNone/>
                      </a:pPr>
                      <a:r>
                        <a:rPr lang="en-US" sz="1100" b="1">
                          <a:solidFill>
                            <a:schemeClr val="dk1"/>
                          </a:solidFill>
                        </a:rPr>
                        <a:t>2</a:t>
                      </a:r>
                      <a:endParaRPr sz="1100" b="1" i="0" u="none" strike="noStrike" cap="none">
                        <a:solidFill>
                          <a:schemeClr val="dk1"/>
                        </a:solidFill>
                        <a:latin typeface="Arial"/>
                        <a:ea typeface="Arial"/>
                        <a:cs typeface="Arial"/>
                        <a:sym typeface="Arial"/>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D4652"/>
                        </a:buClr>
                        <a:buSzPts val="1100"/>
                        <a:buFont typeface="Arial"/>
                        <a:buNone/>
                      </a:pPr>
                      <a:r>
                        <a:rPr lang="en-US" sz="1100" b="1">
                          <a:solidFill>
                            <a:schemeClr val="dk1"/>
                          </a:solidFill>
                        </a:rPr>
                        <a:t>1</a:t>
                      </a:r>
                      <a:endParaRPr sz="1100" u="none" strike="noStrike" cap="none">
                        <a:solidFill>
                          <a:schemeClr val="dk1"/>
                        </a:solidFill>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D4652"/>
                        </a:buClr>
                        <a:buSzPts val="1100"/>
                        <a:buFont typeface="Arial"/>
                        <a:buNone/>
                      </a:pPr>
                      <a:r>
                        <a:rPr lang="en-US" sz="1100" b="1">
                          <a:solidFill>
                            <a:schemeClr val="dk1"/>
                          </a:solidFill>
                        </a:rPr>
                        <a:t>1</a:t>
                      </a:r>
                      <a:endParaRPr sz="1100" u="none" strike="noStrike" cap="none">
                        <a:solidFill>
                          <a:schemeClr val="dk1"/>
                        </a:solidFill>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167275">
                <a:tc>
                  <a:txBody>
                    <a:bodyPr/>
                    <a:lstStyle/>
                    <a:p>
                      <a:pPr marL="0" marR="0" lvl="0" indent="0" algn="l" rtl="0">
                        <a:lnSpc>
                          <a:spcPct val="100000"/>
                        </a:lnSpc>
                        <a:spcBef>
                          <a:spcPts val="0"/>
                        </a:spcBef>
                        <a:spcAft>
                          <a:spcPts val="0"/>
                        </a:spcAft>
                        <a:buClr>
                          <a:schemeClr val="dk1"/>
                        </a:buClr>
                        <a:buSzPts val="1100"/>
                        <a:buFont typeface="Arial"/>
                        <a:buNone/>
                      </a:pPr>
                      <a:r>
                        <a:rPr lang="en-US" sz="1100" b="1" i="0" u="none" strike="noStrike" cap="none">
                          <a:solidFill>
                            <a:schemeClr val="dk1"/>
                          </a:solidFill>
                          <a:latin typeface="Arial"/>
                          <a:ea typeface="Arial"/>
                          <a:cs typeface="Arial"/>
                          <a:sym typeface="Arial"/>
                        </a:rPr>
                        <a:t>Total (no specific minimum above 2 or maximum number of parents are required for the committee)</a:t>
                      </a:r>
                      <a:endParaRPr sz="1100" u="none" strike="noStrike" cap="none">
                        <a:solidFill>
                          <a:schemeClr val="dk1"/>
                        </a:solidFill>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D4652"/>
                        </a:buClr>
                        <a:buSzPts val="1100"/>
                        <a:buFont typeface="Arial"/>
                        <a:buNone/>
                      </a:pPr>
                      <a:r>
                        <a:rPr lang="en-US" sz="1100" b="1">
                          <a:solidFill>
                            <a:schemeClr val="dk1"/>
                          </a:solidFill>
                        </a:rPr>
                        <a:t>5</a:t>
                      </a:r>
                      <a:endParaRPr sz="1100" u="none" strike="noStrike" cap="none">
                        <a:solidFill>
                          <a:schemeClr val="dk1"/>
                        </a:solidFill>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D4652"/>
                        </a:buClr>
                        <a:buSzPts val="1100"/>
                        <a:buFont typeface="Arial"/>
                        <a:buNone/>
                      </a:pPr>
                      <a:r>
                        <a:rPr lang="en-US" sz="1100" b="1">
                          <a:solidFill>
                            <a:schemeClr val="dk1"/>
                          </a:solidFill>
                        </a:rPr>
                        <a:t>5</a:t>
                      </a:r>
                      <a:endParaRPr sz="1100" u="none" strike="noStrike" cap="none">
                        <a:solidFill>
                          <a:schemeClr val="dk1"/>
                        </a:solidFill>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D4652"/>
                        </a:buClr>
                        <a:buSzPts val="1100"/>
                        <a:buFont typeface="Arial"/>
                        <a:buNone/>
                      </a:pPr>
                      <a:r>
                        <a:rPr lang="en-US" sz="1100" b="1">
                          <a:solidFill>
                            <a:schemeClr val="dk1"/>
                          </a:solidFill>
                        </a:rPr>
                        <a:t>5</a:t>
                      </a:r>
                      <a:endParaRPr sz="1100" u="none" strike="noStrike" cap="none">
                        <a:solidFill>
                          <a:schemeClr val="dk1"/>
                        </a:solidFill>
                      </a:endParaRPr>
                    </a:p>
                  </a:txBody>
                  <a:tcPr marL="51425" marR="5142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4"/>
          <p:cNvSpPr txBox="1"/>
          <p:nvPr/>
        </p:nvSpPr>
        <p:spPr>
          <a:xfrm>
            <a:off x="1943100" y="2514600"/>
            <a:ext cx="5658000" cy="715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Times"/>
                <a:ea typeface="Times"/>
                <a:cs typeface="Times"/>
                <a:sym typeface="Times"/>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Times"/>
              <a:ea typeface="Times"/>
              <a:cs typeface="Times"/>
              <a:sym typeface="Times"/>
            </a:endParaRPr>
          </a:p>
        </p:txBody>
      </p:sp>
      <p:sp>
        <p:nvSpPr>
          <p:cNvPr id="283" name="Google Shape;283;p4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sz="3000" b="1" dirty="0"/>
              <a:t>The ELAC Committee Roles (Optional)</a:t>
            </a:r>
            <a:endParaRPr dirty="0"/>
          </a:p>
        </p:txBody>
      </p:sp>
      <p:sp>
        <p:nvSpPr>
          <p:cNvPr id="284" name="Google Shape;284;p44"/>
          <p:cNvSpPr txBox="1"/>
          <p:nvPr/>
        </p:nvSpPr>
        <p:spPr>
          <a:xfrm>
            <a:off x="212400" y="1092250"/>
            <a:ext cx="8719200" cy="3793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u="sng" dirty="0">
                <a:solidFill>
                  <a:schemeClr val="dk1"/>
                </a:solidFill>
                <a:latin typeface="Calibri"/>
                <a:ea typeface="Calibri"/>
                <a:cs typeface="Calibri"/>
                <a:sym typeface="Calibri"/>
              </a:rPr>
              <a:t>Chair</a:t>
            </a:r>
            <a:r>
              <a:rPr lang="en-US" sz="1800" b="0" i="0" u="sng"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Presides over all meetings and meets with the Principal in advance of meetings to set the agenda for the upcoming meeting.</a:t>
            </a: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600"/>
              </a:spcBef>
              <a:spcAft>
                <a:spcPts val="0"/>
              </a:spcAft>
              <a:buClr>
                <a:srgbClr val="000000"/>
              </a:buClr>
              <a:buSzPts val="1800"/>
              <a:buFont typeface="Arial"/>
              <a:buNone/>
            </a:pPr>
            <a:r>
              <a:rPr lang="en-US" sz="1800" b="0" i="0" u="sng" strike="noStrike" cap="none" dirty="0">
                <a:solidFill>
                  <a:schemeClr val="dk1"/>
                </a:solidFill>
                <a:latin typeface="Calibri"/>
                <a:ea typeface="Calibri"/>
                <a:cs typeface="Calibri"/>
                <a:sym typeface="Calibri"/>
              </a:rPr>
              <a:t>Vice-</a:t>
            </a:r>
            <a:r>
              <a:rPr lang="en-US" sz="1800" u="sng" dirty="0">
                <a:solidFill>
                  <a:schemeClr val="dk1"/>
                </a:solidFill>
                <a:latin typeface="Calibri"/>
                <a:ea typeface="Calibri"/>
                <a:cs typeface="Calibri"/>
                <a:sym typeface="Calibri"/>
              </a:rPr>
              <a:t>Chair</a:t>
            </a:r>
            <a:r>
              <a:rPr lang="en-US" sz="1800" b="0" i="0" u="sng"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Steps in to fulfill the role of the </a:t>
            </a:r>
            <a:r>
              <a:rPr lang="en-US" sz="1800" dirty="0">
                <a:solidFill>
                  <a:schemeClr val="dk1"/>
                </a:solidFill>
                <a:latin typeface="Calibri"/>
                <a:ea typeface="Calibri"/>
                <a:cs typeface="Calibri"/>
                <a:sym typeface="Calibri"/>
              </a:rPr>
              <a:t>Chair</a:t>
            </a:r>
            <a:r>
              <a:rPr lang="en-US" sz="1800" b="0" i="0" u="none" strike="noStrike" cap="none" dirty="0">
                <a:solidFill>
                  <a:schemeClr val="dk1"/>
                </a:solidFill>
                <a:latin typeface="Calibri"/>
                <a:ea typeface="Calibri"/>
                <a:cs typeface="Calibri"/>
                <a:sym typeface="Calibri"/>
              </a:rPr>
              <a:t> when the </a:t>
            </a:r>
            <a:r>
              <a:rPr lang="en-US" sz="1800" dirty="0">
                <a:solidFill>
                  <a:schemeClr val="dk1"/>
                </a:solidFill>
                <a:latin typeface="Calibri"/>
                <a:ea typeface="Calibri"/>
                <a:cs typeface="Calibri"/>
                <a:sym typeface="Calibri"/>
              </a:rPr>
              <a:t>Chair</a:t>
            </a:r>
            <a:r>
              <a:rPr lang="en-US" sz="1800" b="0" i="0" u="none" strike="noStrike" cap="none" dirty="0">
                <a:solidFill>
                  <a:schemeClr val="dk1"/>
                </a:solidFill>
                <a:latin typeface="Calibri"/>
                <a:ea typeface="Calibri"/>
                <a:cs typeface="Calibri"/>
                <a:sym typeface="Calibri"/>
              </a:rPr>
              <a:t> is unable to make a meeting.</a:t>
            </a: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600"/>
              </a:spcBef>
              <a:spcAft>
                <a:spcPts val="0"/>
              </a:spcAft>
              <a:buClr>
                <a:srgbClr val="000000"/>
              </a:buClr>
              <a:buSzPts val="1800"/>
              <a:buFont typeface="Arial"/>
              <a:buNone/>
            </a:pPr>
            <a:r>
              <a:rPr lang="en-US" sz="1800" b="0" i="0" u="sng" strike="noStrike" cap="none" dirty="0">
                <a:solidFill>
                  <a:schemeClr val="dk1"/>
                </a:solidFill>
                <a:latin typeface="Calibri"/>
                <a:ea typeface="Calibri"/>
                <a:cs typeface="Calibri"/>
                <a:sym typeface="Calibri"/>
              </a:rPr>
              <a:t>Secretary:</a:t>
            </a:r>
            <a:r>
              <a:rPr lang="en-US" sz="1800" b="0" i="0" u="none" strike="noStrike" cap="none" dirty="0">
                <a:solidFill>
                  <a:schemeClr val="dk1"/>
                </a:solidFill>
                <a:latin typeface="Calibri"/>
                <a:ea typeface="Calibri"/>
                <a:cs typeface="Calibri"/>
                <a:sym typeface="Calibri"/>
              </a:rPr>
              <a:t>  Records and keeps the minutes of actions taken. Minutes are reviewed at each ELAC meeting.</a:t>
            </a: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600"/>
              </a:spcBef>
              <a:spcAft>
                <a:spcPts val="1600"/>
              </a:spcAft>
              <a:buClr>
                <a:srgbClr val="000000"/>
              </a:buClr>
              <a:buSzPts val="1800"/>
              <a:buFont typeface="Arial"/>
              <a:buNone/>
            </a:pPr>
            <a:r>
              <a:rPr lang="en-US" sz="1800" b="0" i="0" u="sng" strike="noStrike" cap="none" dirty="0">
                <a:solidFill>
                  <a:schemeClr val="dk1"/>
                </a:solidFill>
                <a:latin typeface="Calibri"/>
                <a:ea typeface="Calibri"/>
                <a:cs typeface="Calibri"/>
                <a:sym typeface="Calibri"/>
              </a:rPr>
              <a:t>DELAC Representative:</a:t>
            </a:r>
            <a:r>
              <a:rPr lang="en-US" sz="1800" b="0" i="0" u="none" strike="noStrike" cap="none" dirty="0">
                <a:solidFill>
                  <a:schemeClr val="dk1"/>
                </a:solidFill>
                <a:latin typeface="Calibri"/>
                <a:ea typeface="Calibri"/>
                <a:cs typeface="Calibri"/>
                <a:sym typeface="Calibri"/>
              </a:rPr>
              <a:t>  Attends all DELAC meetings and reports back to the ELAC.  The rep is the spokesperson for the school site.  The DELAC rep shall only represent ONE school and MUST be a parent of an EL student. Use the DELAC representative certification form as formal documentation. </a:t>
            </a:r>
            <a:r>
              <a:rPr lang="en-US" sz="1800" dirty="0">
                <a:solidFill>
                  <a:schemeClr val="dk1"/>
                </a:solidFill>
                <a:latin typeface="Calibri"/>
                <a:ea typeface="Calibri"/>
                <a:cs typeface="Calibri"/>
                <a:sym typeface="Calibri"/>
              </a:rPr>
              <a:t>Does not apply to Charter schools.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019B-0295-2E0F-0579-0125766DA601}"/>
              </a:ext>
            </a:extLst>
          </p:cNvPr>
          <p:cNvSpPr>
            <a:spLocks noGrp="1"/>
          </p:cNvSpPr>
          <p:nvPr>
            <p:ph type="title"/>
          </p:nvPr>
        </p:nvSpPr>
        <p:spPr/>
        <p:txBody>
          <a:bodyPr>
            <a:normAutofit fontScale="90000"/>
          </a:bodyPr>
          <a:lstStyle/>
          <a:p>
            <a:r>
              <a:rPr lang="es-ES" dirty="0"/>
              <a:t>Funciones del Comité ELAC (opcional)</a:t>
            </a:r>
            <a:endParaRPr lang="en-US" dirty="0"/>
          </a:p>
        </p:txBody>
      </p:sp>
      <p:sp>
        <p:nvSpPr>
          <p:cNvPr id="3" name="Text Placeholder 2">
            <a:extLst>
              <a:ext uri="{FF2B5EF4-FFF2-40B4-BE49-F238E27FC236}">
                <a16:creationId xmlns:a16="http://schemas.microsoft.com/office/drawing/2014/main" id="{413C8988-1506-9FD0-A390-9847475DFD62}"/>
              </a:ext>
            </a:extLst>
          </p:cNvPr>
          <p:cNvSpPr>
            <a:spLocks noGrp="1"/>
          </p:cNvSpPr>
          <p:nvPr>
            <p:ph type="body" idx="1"/>
          </p:nvPr>
        </p:nvSpPr>
        <p:spPr/>
        <p:txBody>
          <a:bodyPr>
            <a:normAutofit fontScale="92500" lnSpcReduction="10000"/>
          </a:bodyPr>
          <a:lstStyle/>
          <a:p>
            <a:r>
              <a:rPr lang="es-ES" b="1" u="sng" dirty="0">
                <a:solidFill>
                  <a:schemeClr val="accent4">
                    <a:lumMod val="25000"/>
                  </a:schemeClr>
                </a:solidFill>
              </a:rPr>
              <a:t>Presidente:</a:t>
            </a:r>
            <a:r>
              <a:rPr lang="es-ES" dirty="0">
                <a:solidFill>
                  <a:schemeClr val="accent4">
                    <a:lumMod val="25000"/>
                  </a:schemeClr>
                </a:solidFill>
              </a:rPr>
              <a:t> Preside todas las reuniones y se reúne con el director antes de las reuniones para establecer la agenda para la próxima reunión.</a:t>
            </a:r>
          </a:p>
          <a:p>
            <a:r>
              <a:rPr lang="es-ES" b="1" u="sng" dirty="0">
                <a:solidFill>
                  <a:schemeClr val="accent4">
                    <a:lumMod val="25000"/>
                  </a:schemeClr>
                </a:solidFill>
              </a:rPr>
              <a:t>Vicepresidente:</a:t>
            </a:r>
            <a:r>
              <a:rPr lang="es-ES" dirty="0">
                <a:solidFill>
                  <a:schemeClr val="accent4">
                    <a:lumMod val="25000"/>
                  </a:schemeClr>
                </a:solidFill>
              </a:rPr>
              <a:t> Interviene para desempeñar el papel de presidente cuando éste no puede asistir a una reunión.</a:t>
            </a:r>
          </a:p>
          <a:p>
            <a:r>
              <a:rPr lang="es-ES" b="1" u="sng" dirty="0">
                <a:solidFill>
                  <a:schemeClr val="accent4">
                    <a:lumMod val="25000"/>
                  </a:schemeClr>
                </a:solidFill>
              </a:rPr>
              <a:t>Secretario:</a:t>
            </a:r>
            <a:r>
              <a:rPr lang="es-ES" dirty="0">
                <a:solidFill>
                  <a:schemeClr val="accent4">
                    <a:lumMod val="25000"/>
                  </a:schemeClr>
                </a:solidFill>
              </a:rPr>
              <a:t> Registra y lleva actas de las actuaciones realizadas. Las actas se revisan en cada reunión de ELAC.</a:t>
            </a:r>
          </a:p>
          <a:p>
            <a:r>
              <a:rPr lang="es-ES" b="1" u="sng" dirty="0">
                <a:solidFill>
                  <a:schemeClr val="accent4">
                    <a:lumMod val="25000"/>
                  </a:schemeClr>
                </a:solidFill>
              </a:rPr>
              <a:t>Representante de DELAC: </a:t>
            </a:r>
            <a:r>
              <a:rPr lang="es-ES" dirty="0">
                <a:solidFill>
                  <a:schemeClr val="accent4">
                    <a:lumMod val="25000"/>
                  </a:schemeClr>
                </a:solidFill>
              </a:rPr>
              <a:t>Asiste a todas las reuniones de DELAC e informa al ELAC. El representante es el portavoz del sitio escolar. El representante de DELAC solo representará UNA escuela y DEBE ser padre de un estudiante EL. Utilice el formulario de certificación de representante de DELAC como documentación formal. No se aplica a las escuelas </a:t>
            </a:r>
            <a:r>
              <a:rPr lang="es-ES" dirty="0" err="1">
                <a:solidFill>
                  <a:schemeClr val="accent4">
                    <a:lumMod val="25000"/>
                  </a:schemeClr>
                </a:solidFill>
              </a:rPr>
              <a:t>charter</a:t>
            </a:r>
            <a:r>
              <a:rPr lang="es-ES" dirty="0">
                <a:solidFill>
                  <a:schemeClr val="accent4">
                    <a:lumMod val="25000"/>
                  </a:schemeClr>
                </a:solidFill>
              </a:rPr>
              <a:t>.</a:t>
            </a:r>
            <a:endParaRPr lang="en-US" dirty="0">
              <a:solidFill>
                <a:schemeClr val="accent4">
                  <a:lumMod val="25000"/>
                </a:schemeClr>
              </a:solidFill>
            </a:endParaRPr>
          </a:p>
        </p:txBody>
      </p:sp>
    </p:spTree>
    <p:extLst>
      <p:ext uri="{BB962C8B-B14F-4D97-AF65-F5344CB8AC3E}">
        <p14:creationId xmlns:p14="http://schemas.microsoft.com/office/powerpoint/2010/main" val="4147142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628650" y="502444"/>
            <a:ext cx="7886700" cy="994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Planning the ELAC Meeting</a:t>
            </a:r>
            <a:endParaRPr dirty="0"/>
          </a:p>
        </p:txBody>
      </p:sp>
      <p:sp>
        <p:nvSpPr>
          <p:cNvPr id="290" name="Google Shape;290;p45"/>
          <p:cNvSpPr txBox="1">
            <a:spLocks noGrp="1"/>
          </p:cNvSpPr>
          <p:nvPr>
            <p:ph type="body" idx="1"/>
          </p:nvPr>
        </p:nvSpPr>
        <p:spPr>
          <a:xfrm>
            <a:off x="628650" y="1597819"/>
            <a:ext cx="7886700" cy="32634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dirty="0"/>
              <a:t>Principals should meet with the ELAC to develop the upcoming meeting agenda. </a:t>
            </a:r>
            <a:endParaRPr dirty="0"/>
          </a:p>
          <a:p>
            <a:pPr marL="457200" lvl="0" indent="-342900" algn="l" rtl="0">
              <a:spcBef>
                <a:spcPts val="0"/>
              </a:spcBef>
              <a:spcAft>
                <a:spcPts val="0"/>
              </a:spcAft>
              <a:buSzPts val="1800"/>
              <a:buChar char="•"/>
            </a:pPr>
            <a:r>
              <a:rPr lang="en-US" dirty="0"/>
              <a:t>This is an advisory committee, so the ELAC should be active participants in the development of the agenda</a:t>
            </a:r>
          </a:p>
          <a:p>
            <a:pPr marL="457200" lvl="0" indent="-342900" algn="l" rtl="0">
              <a:spcBef>
                <a:spcPts val="0"/>
              </a:spcBef>
              <a:spcAft>
                <a:spcPts val="0"/>
              </a:spcAft>
              <a:buSzPts val="1800"/>
              <a:buChar char="•"/>
            </a:pPr>
            <a:endParaRPr lang="en-US" dirty="0"/>
          </a:p>
          <a:p>
            <a:pPr marL="457200" lvl="0" indent="-342900" algn="ctr" rtl="0">
              <a:spcBef>
                <a:spcPts val="0"/>
              </a:spcBef>
              <a:spcAft>
                <a:spcPts val="0"/>
              </a:spcAft>
              <a:buSzPts val="1800"/>
              <a:buChar char="•"/>
            </a:pPr>
            <a:r>
              <a:rPr lang="es-ES" sz="2800" b="1" dirty="0"/>
              <a:t>Planificación de la reunión de ELAC</a:t>
            </a:r>
          </a:p>
          <a:p>
            <a:pPr marL="457200" lvl="0" indent="-342900" algn="ctr" rtl="0">
              <a:spcBef>
                <a:spcPts val="0"/>
              </a:spcBef>
              <a:spcAft>
                <a:spcPts val="0"/>
              </a:spcAft>
              <a:buSzPts val="1800"/>
              <a:buChar char="•"/>
            </a:pPr>
            <a:endParaRPr lang="es-ES" sz="2800" b="1" dirty="0"/>
          </a:p>
          <a:p>
            <a:pPr marL="457200" lvl="0" indent="-342900" rtl="0">
              <a:spcBef>
                <a:spcPts val="0"/>
              </a:spcBef>
              <a:spcAft>
                <a:spcPts val="0"/>
              </a:spcAft>
              <a:buSzPts val="1800"/>
              <a:buChar char="•"/>
            </a:pPr>
            <a:r>
              <a:rPr lang="es-ES" sz="1600" dirty="0"/>
              <a:t>Los directores deben reunirse con el ELAC para desarrollar la agenda de la próxima reunión.</a:t>
            </a:r>
          </a:p>
          <a:p>
            <a:pPr marL="457200" lvl="0" indent="-342900" rtl="0">
              <a:spcBef>
                <a:spcPts val="0"/>
              </a:spcBef>
              <a:spcAft>
                <a:spcPts val="0"/>
              </a:spcAft>
              <a:buSzPts val="1800"/>
              <a:buChar char="•"/>
            </a:pPr>
            <a:r>
              <a:rPr lang="es-ES" sz="1600" dirty="0"/>
              <a:t>Este es un comité asesor, por lo que el ELAC debe ser participantes activos en el desarrollo de la agenda.</a:t>
            </a:r>
          </a:p>
          <a:p>
            <a:pPr marL="457200" lvl="0" indent="-342900" algn="ctr" rtl="0">
              <a:spcBef>
                <a:spcPts val="0"/>
              </a:spcBef>
              <a:spcAft>
                <a:spcPts val="0"/>
              </a:spcAft>
              <a:buSzPts val="1800"/>
              <a:buChar char="•"/>
            </a:pPr>
            <a:endParaRPr lang="es-ES" sz="2800" b="1" dirty="0"/>
          </a:p>
          <a:p>
            <a:pPr marL="457200" lvl="0" indent="-342900" algn="ctr" rtl="0">
              <a:spcBef>
                <a:spcPts val="0"/>
              </a:spcBef>
              <a:spcAft>
                <a:spcPts val="0"/>
              </a:spcAft>
              <a:buSzPts val="1800"/>
              <a:buChar char="•"/>
            </a:pPr>
            <a:endParaRPr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p:nvPr/>
        </p:nvSpPr>
        <p:spPr>
          <a:xfrm>
            <a:off x="974942" y="1268917"/>
            <a:ext cx="7392900" cy="1731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Clr>
                <a:srgbClr val="000000"/>
              </a:buClr>
              <a:buSzPts val="2700"/>
              <a:buFont typeface="Arial"/>
              <a:buNone/>
            </a:pPr>
            <a:r>
              <a:rPr lang="en-US" sz="2700" b="1" dirty="0">
                <a:solidFill>
                  <a:schemeClr val="dk1"/>
                </a:solidFill>
                <a:latin typeface="Calibri"/>
                <a:ea typeface="Calibri"/>
                <a:cs typeface="Calibri"/>
                <a:sym typeface="Calibri"/>
              </a:rPr>
              <a:t>Family Engagement</a:t>
            </a:r>
            <a:r>
              <a:rPr lang="en-US" sz="2700" b="1" i="0" u="none" strike="noStrike" cap="none" dirty="0">
                <a:solidFill>
                  <a:schemeClr val="dk1"/>
                </a:solidFill>
                <a:latin typeface="Calibri"/>
                <a:ea typeface="Calibri"/>
                <a:cs typeface="Calibri"/>
                <a:sym typeface="Calibri"/>
              </a:rPr>
              <a:t> is most successful when it is viewed, practiced, and promoted as a partnership between the home and the school.</a:t>
            </a:r>
          </a:p>
          <a:p>
            <a:pPr marL="0" marR="0" lvl="0" indent="0" algn="just" rtl="0">
              <a:lnSpc>
                <a:spcPct val="100000"/>
              </a:lnSpc>
              <a:spcBef>
                <a:spcPts val="0"/>
              </a:spcBef>
              <a:spcAft>
                <a:spcPts val="0"/>
              </a:spcAft>
              <a:buClr>
                <a:srgbClr val="000000"/>
              </a:buClr>
              <a:buSzPts val="2700"/>
              <a:buFont typeface="Arial"/>
              <a:buNone/>
            </a:pPr>
            <a:r>
              <a:rPr lang="es-ES" sz="2400" b="0" i="0" u="none" strike="noStrike" cap="none" dirty="0">
                <a:solidFill>
                  <a:srgbClr val="000000"/>
                </a:solidFill>
                <a:latin typeface="Calibri"/>
                <a:ea typeface="Calibri"/>
                <a:cs typeface="Calibri"/>
                <a:sym typeface="Calibri"/>
              </a:rPr>
              <a:t>La participación familiar tiene más éxito cuando se ve, practica y promueve como una asociación entre el hogar y la escuela.</a:t>
            </a: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6"/>
          <p:cNvSpPr txBox="1"/>
          <p:nvPr/>
        </p:nvSpPr>
        <p:spPr>
          <a:xfrm>
            <a:off x="457200" y="451454"/>
            <a:ext cx="82296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dirty="0">
                <a:solidFill>
                  <a:srgbClr val="000000"/>
                </a:solidFill>
                <a:latin typeface="Calibri"/>
                <a:ea typeface="Calibri"/>
                <a:cs typeface="Calibri"/>
                <a:sym typeface="Calibri"/>
              </a:rPr>
              <a:t>Records</a:t>
            </a:r>
            <a:endParaRPr sz="3300" b="0" i="0" u="none" strike="noStrike" cap="none" dirty="0">
              <a:solidFill>
                <a:srgbClr val="3F3F3F"/>
              </a:solidFill>
              <a:latin typeface="Calibri"/>
              <a:ea typeface="Calibri"/>
              <a:cs typeface="Calibri"/>
              <a:sym typeface="Calibri"/>
            </a:endParaRPr>
          </a:p>
        </p:txBody>
      </p:sp>
      <p:sp>
        <p:nvSpPr>
          <p:cNvPr id="296" name="Google Shape;296;p46"/>
          <p:cNvSpPr txBox="1"/>
          <p:nvPr/>
        </p:nvSpPr>
        <p:spPr>
          <a:xfrm>
            <a:off x="457200" y="1442050"/>
            <a:ext cx="8229600" cy="3228000"/>
          </a:xfrm>
          <a:prstGeom prst="rect">
            <a:avLst/>
          </a:prstGeom>
          <a:noFill/>
          <a:ln>
            <a:noFill/>
          </a:ln>
        </p:spPr>
        <p:txBody>
          <a:bodyPr spcFirstLastPara="1" wrap="square" lIns="91425" tIns="45700" rIns="91425" bIns="45700" anchor="t" anchorCtr="0">
            <a:noAutofit/>
          </a:bodyPr>
          <a:lstStyle/>
          <a:p>
            <a:pPr marL="182880" marR="0" lvl="0" indent="-151765" algn="l" rtl="0">
              <a:lnSpc>
                <a:spcPct val="80000"/>
              </a:lnSpc>
              <a:spcBef>
                <a:spcPts val="0"/>
              </a:spcBef>
              <a:spcAft>
                <a:spcPts val="0"/>
              </a:spcAft>
              <a:buClr>
                <a:srgbClr val="000000"/>
              </a:buClr>
              <a:buSzPts val="2100"/>
              <a:buFont typeface="Calibri"/>
              <a:buChar char="•"/>
            </a:pPr>
            <a:r>
              <a:rPr lang="en-US" sz="2100" b="0" i="0" u="none" strike="noStrike" cap="none" dirty="0">
                <a:solidFill>
                  <a:srgbClr val="000000"/>
                </a:solidFill>
                <a:latin typeface="Calibri"/>
                <a:ea typeface="Calibri"/>
                <a:cs typeface="Calibri"/>
                <a:sym typeface="Calibri"/>
              </a:rPr>
              <a:t>Federal law requires that all records pertinent to federally-funded programs be retained for three years </a:t>
            </a:r>
            <a:endParaRPr sz="2100" b="0" i="0" u="none" strike="noStrike" cap="none" dirty="0">
              <a:solidFill>
                <a:srgbClr val="000000"/>
              </a:solidFill>
              <a:latin typeface="Calibri"/>
              <a:ea typeface="Calibri"/>
              <a:cs typeface="Calibri"/>
              <a:sym typeface="Calibri"/>
            </a:endParaRPr>
          </a:p>
          <a:p>
            <a:pPr marL="182880" marR="0" lvl="0" indent="-151765" algn="l" rtl="0">
              <a:lnSpc>
                <a:spcPct val="80000"/>
              </a:lnSpc>
              <a:spcBef>
                <a:spcPts val="1350"/>
              </a:spcBef>
              <a:spcAft>
                <a:spcPts val="0"/>
              </a:spcAft>
              <a:buClr>
                <a:srgbClr val="000000"/>
              </a:buClr>
              <a:buSzPts val="2100"/>
              <a:buFont typeface="Calibri"/>
              <a:buChar char="•"/>
            </a:pPr>
            <a:r>
              <a:rPr lang="en-US" sz="2100" b="0" i="0" u="none" strike="noStrike" cap="none" dirty="0">
                <a:solidFill>
                  <a:srgbClr val="000000"/>
                </a:solidFill>
                <a:latin typeface="Calibri"/>
                <a:ea typeface="Calibri"/>
                <a:cs typeface="Calibri"/>
                <a:sym typeface="Calibri"/>
              </a:rPr>
              <a:t>ELAC records must be available for public review upon request</a:t>
            </a:r>
            <a:endParaRPr sz="2100" b="0" i="0" u="none" strike="noStrike" cap="none" dirty="0">
              <a:solidFill>
                <a:srgbClr val="000000"/>
              </a:solidFill>
              <a:latin typeface="Calibri"/>
              <a:ea typeface="Calibri"/>
              <a:cs typeface="Calibri"/>
              <a:sym typeface="Calibri"/>
            </a:endParaRPr>
          </a:p>
          <a:p>
            <a:pPr marL="182880" marR="0" lvl="0" indent="-151765" algn="l" rtl="0">
              <a:lnSpc>
                <a:spcPct val="80000"/>
              </a:lnSpc>
              <a:spcBef>
                <a:spcPts val="1350"/>
              </a:spcBef>
              <a:spcAft>
                <a:spcPts val="0"/>
              </a:spcAft>
              <a:buClr>
                <a:srgbClr val="000000"/>
              </a:buClr>
              <a:buSzPts val="2100"/>
              <a:buFont typeface="Calibri"/>
              <a:buChar char="•"/>
            </a:pPr>
            <a:r>
              <a:rPr lang="en-US" sz="2100" b="0" i="0" u="none" strike="noStrike" cap="none" dirty="0">
                <a:solidFill>
                  <a:srgbClr val="000000"/>
                </a:solidFill>
                <a:latin typeface="Calibri"/>
                <a:ea typeface="Calibri"/>
                <a:cs typeface="Calibri"/>
                <a:sym typeface="Calibri"/>
              </a:rPr>
              <a:t>Records to be maintained:</a:t>
            </a:r>
            <a:endParaRPr sz="2100" b="0" i="0" u="none" strike="noStrike" cap="none" dirty="0">
              <a:solidFill>
                <a:srgbClr val="000000"/>
              </a:solidFill>
              <a:latin typeface="Calibri"/>
              <a:ea typeface="Calibri"/>
              <a:cs typeface="Calibri"/>
              <a:sym typeface="Calibri"/>
            </a:endParaRPr>
          </a:p>
          <a:p>
            <a:pPr marL="514350" marR="0" lvl="1" indent="-182880" algn="l" rtl="0">
              <a:lnSpc>
                <a:spcPct val="80000"/>
              </a:lnSpc>
              <a:spcBef>
                <a:spcPts val="375"/>
              </a:spcBef>
              <a:spcAft>
                <a:spcPts val="0"/>
              </a:spcAft>
              <a:buClr>
                <a:srgbClr val="000000"/>
              </a:buClr>
              <a:buSzPts val="1665"/>
              <a:buFont typeface="Calibri"/>
              <a:buChar char="•"/>
            </a:pPr>
            <a:r>
              <a:rPr lang="en-US" sz="1665" b="0" i="0" u="none" strike="noStrike" cap="none" dirty="0">
                <a:solidFill>
                  <a:srgbClr val="000000"/>
                </a:solidFill>
                <a:latin typeface="Calibri"/>
                <a:ea typeface="Calibri"/>
                <a:cs typeface="Calibri"/>
                <a:sym typeface="Calibri"/>
              </a:rPr>
              <a:t>Elections/Ballots (one blank and one filled out, if used)</a:t>
            </a:r>
            <a:endParaRPr sz="1800" b="0" i="0" u="none" strike="noStrike" cap="none" dirty="0">
              <a:solidFill>
                <a:srgbClr val="000000"/>
              </a:solidFill>
              <a:latin typeface="Calibri"/>
              <a:ea typeface="Calibri"/>
              <a:cs typeface="Calibri"/>
              <a:sym typeface="Calibri"/>
            </a:endParaRPr>
          </a:p>
          <a:p>
            <a:pPr marL="514350" marR="0" lvl="1" indent="-182880" algn="l" rtl="0">
              <a:lnSpc>
                <a:spcPct val="80000"/>
              </a:lnSpc>
              <a:spcBef>
                <a:spcPts val="375"/>
              </a:spcBef>
              <a:spcAft>
                <a:spcPts val="0"/>
              </a:spcAft>
              <a:buClr>
                <a:srgbClr val="000000"/>
              </a:buClr>
              <a:buSzPts val="1665"/>
              <a:buFont typeface="Calibri"/>
              <a:buChar char="•"/>
            </a:pPr>
            <a:r>
              <a:rPr lang="en-US" sz="1665" b="0" i="0" u="none" strike="noStrike" cap="none" dirty="0">
                <a:solidFill>
                  <a:srgbClr val="000000"/>
                </a:solidFill>
                <a:latin typeface="Calibri"/>
                <a:ea typeface="Calibri"/>
                <a:cs typeface="Calibri"/>
                <a:sym typeface="Calibri"/>
              </a:rPr>
              <a:t>Official correspondence</a:t>
            </a:r>
            <a:endParaRPr sz="1800" b="0" i="0" u="none" strike="noStrike" cap="none" dirty="0">
              <a:solidFill>
                <a:srgbClr val="000000"/>
              </a:solidFill>
              <a:latin typeface="Calibri"/>
              <a:ea typeface="Calibri"/>
              <a:cs typeface="Calibri"/>
              <a:sym typeface="Calibri"/>
            </a:endParaRPr>
          </a:p>
          <a:p>
            <a:pPr marL="514350" marR="0" lvl="1" indent="-182880" algn="l" rtl="0">
              <a:lnSpc>
                <a:spcPct val="80000"/>
              </a:lnSpc>
              <a:spcBef>
                <a:spcPts val="375"/>
              </a:spcBef>
              <a:spcAft>
                <a:spcPts val="0"/>
              </a:spcAft>
              <a:buClr>
                <a:srgbClr val="000000"/>
              </a:buClr>
              <a:buSzPts val="1665"/>
              <a:buFont typeface="Calibri"/>
              <a:buChar char="•"/>
            </a:pPr>
            <a:r>
              <a:rPr lang="en-US" sz="1665" b="0" i="0" u="none" strike="noStrike" cap="none" dirty="0">
                <a:solidFill>
                  <a:srgbClr val="000000"/>
                </a:solidFill>
                <a:latin typeface="Calibri"/>
                <a:ea typeface="Calibri"/>
                <a:cs typeface="Calibri"/>
                <a:sym typeface="Calibri"/>
              </a:rPr>
              <a:t>Meeting agendas</a:t>
            </a:r>
            <a:endParaRPr sz="1800" b="0" i="0" u="none" strike="noStrike" cap="none" dirty="0">
              <a:solidFill>
                <a:srgbClr val="000000"/>
              </a:solidFill>
              <a:latin typeface="Calibri"/>
              <a:ea typeface="Calibri"/>
              <a:cs typeface="Calibri"/>
              <a:sym typeface="Calibri"/>
            </a:endParaRPr>
          </a:p>
          <a:p>
            <a:pPr marL="514350" marR="0" lvl="1" indent="-182880" algn="l" rtl="0">
              <a:lnSpc>
                <a:spcPct val="80000"/>
              </a:lnSpc>
              <a:spcBef>
                <a:spcPts val="375"/>
              </a:spcBef>
              <a:spcAft>
                <a:spcPts val="0"/>
              </a:spcAft>
              <a:buClr>
                <a:srgbClr val="000000"/>
              </a:buClr>
              <a:buSzPts val="1665"/>
              <a:buFont typeface="Calibri"/>
              <a:buChar char="•"/>
            </a:pPr>
            <a:r>
              <a:rPr lang="en-US" sz="1665" b="0" i="0" u="none" strike="noStrike" cap="none" dirty="0">
                <a:solidFill>
                  <a:srgbClr val="000000"/>
                </a:solidFill>
                <a:latin typeface="Calibri"/>
                <a:ea typeface="Calibri"/>
                <a:cs typeface="Calibri"/>
                <a:sym typeface="Calibri"/>
              </a:rPr>
              <a:t>Evidence of training materials, recommendations to SSC, needs assessment, and all other mandatory items</a:t>
            </a:r>
            <a:endParaRPr sz="1800" b="0" i="0" u="none" strike="noStrike" cap="none" dirty="0">
              <a:solidFill>
                <a:srgbClr val="000000"/>
              </a:solidFill>
              <a:latin typeface="Calibri"/>
              <a:ea typeface="Calibri"/>
              <a:cs typeface="Calibri"/>
              <a:sym typeface="Calibri"/>
            </a:endParaRPr>
          </a:p>
          <a:p>
            <a:pPr marL="514350" marR="0" lvl="1" indent="-182880" algn="l" rtl="0">
              <a:lnSpc>
                <a:spcPct val="80000"/>
              </a:lnSpc>
              <a:spcBef>
                <a:spcPts val="375"/>
              </a:spcBef>
              <a:spcAft>
                <a:spcPts val="0"/>
              </a:spcAft>
              <a:buClr>
                <a:srgbClr val="000000"/>
              </a:buClr>
              <a:buSzPts val="1665"/>
              <a:buFont typeface="Calibri"/>
              <a:buChar char="•"/>
            </a:pPr>
            <a:r>
              <a:rPr lang="en-US" sz="1665" b="0" i="0" u="none" strike="noStrike" cap="none" dirty="0">
                <a:solidFill>
                  <a:srgbClr val="000000"/>
                </a:solidFill>
                <a:latin typeface="Calibri"/>
                <a:ea typeface="Calibri"/>
                <a:cs typeface="Calibri"/>
                <a:sym typeface="Calibri"/>
              </a:rPr>
              <a:t>Minutes of meetings, recording attendance, discussions, recommendations, and actions</a:t>
            </a:r>
            <a:endParaRPr sz="1800" b="0" i="0" u="none" strike="noStrike" cap="none" dirty="0">
              <a:solidFill>
                <a:srgbClr val="000000"/>
              </a:solidFill>
              <a:latin typeface="Calibri"/>
              <a:ea typeface="Calibri"/>
              <a:cs typeface="Calibri"/>
              <a:sym typeface="Calibri"/>
            </a:endParaRPr>
          </a:p>
          <a:p>
            <a:pPr marL="514350" marR="0" lvl="0" indent="0" algn="l" rtl="0">
              <a:lnSpc>
                <a:spcPct val="80000"/>
              </a:lnSpc>
              <a:spcBef>
                <a:spcPts val="375"/>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97" name="Google Shape;297;p46"/>
          <p:cNvSpPr/>
          <p:nvPr/>
        </p:nvSpPr>
        <p:spPr>
          <a:xfrm>
            <a:off x="4701725" y="4780625"/>
            <a:ext cx="2035200" cy="363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99B8F-CD32-6780-751D-FA2739B12F39}"/>
              </a:ext>
            </a:extLst>
          </p:cNvPr>
          <p:cNvSpPr>
            <a:spLocks noGrp="1"/>
          </p:cNvSpPr>
          <p:nvPr>
            <p:ph type="title"/>
          </p:nvPr>
        </p:nvSpPr>
        <p:spPr/>
        <p:txBody>
          <a:bodyPr/>
          <a:lstStyle/>
          <a:p>
            <a:pPr algn="ctr"/>
            <a:r>
              <a:rPr lang="en-US" sz="2800" b="1" i="0" u="none" strike="noStrike" cap="none" dirty="0">
                <a:solidFill>
                  <a:srgbClr val="000000"/>
                </a:solidFill>
                <a:latin typeface="Calibri"/>
                <a:ea typeface="Calibri"/>
                <a:cs typeface="Calibri"/>
                <a:sym typeface="Calibri"/>
              </a:rPr>
              <a:t>Records</a:t>
            </a:r>
            <a:br>
              <a:rPr lang="en-US" sz="2800" b="0" i="0" u="none" strike="noStrike" cap="none" dirty="0">
                <a:solidFill>
                  <a:srgbClr val="3F3F3F"/>
                </a:solidFill>
                <a:latin typeface="Calibri"/>
                <a:ea typeface="Calibri"/>
                <a:cs typeface="Calibri"/>
                <a:sym typeface="Calibri"/>
              </a:rPr>
            </a:br>
            <a:endParaRPr lang="en-US" dirty="0"/>
          </a:p>
        </p:txBody>
      </p:sp>
      <p:sp>
        <p:nvSpPr>
          <p:cNvPr id="3" name="Text Placeholder 2">
            <a:extLst>
              <a:ext uri="{FF2B5EF4-FFF2-40B4-BE49-F238E27FC236}">
                <a16:creationId xmlns:a16="http://schemas.microsoft.com/office/drawing/2014/main" id="{910AE846-A111-6CF6-591A-6FF45926EDD8}"/>
              </a:ext>
            </a:extLst>
          </p:cNvPr>
          <p:cNvSpPr>
            <a:spLocks noGrp="1"/>
          </p:cNvSpPr>
          <p:nvPr>
            <p:ph type="body" idx="1"/>
          </p:nvPr>
        </p:nvSpPr>
        <p:spPr/>
        <p:txBody>
          <a:bodyPr/>
          <a:lstStyle/>
          <a:p>
            <a:r>
              <a:rPr lang="es-ES" dirty="0"/>
              <a:t>La ley federal exige que todos los registros pertinentes a los programas financiados con fondos federales se conserven durante tres años.</a:t>
            </a:r>
          </a:p>
          <a:p>
            <a:r>
              <a:rPr lang="es-ES" dirty="0"/>
              <a:t>Los registros de ELAC deben estar disponibles para revisión pública a pedido</a:t>
            </a:r>
          </a:p>
          <a:p>
            <a:r>
              <a:rPr lang="es-ES" dirty="0"/>
              <a:t>Registros que se deben mantener:</a:t>
            </a:r>
          </a:p>
          <a:p>
            <a:r>
              <a:rPr lang="es-ES" dirty="0"/>
              <a:t>Elecciones/Boletas (una en blanco y otra completa, si se usa)</a:t>
            </a:r>
          </a:p>
          <a:p>
            <a:r>
              <a:rPr lang="es-ES" dirty="0"/>
              <a:t>Correspondencia oficial</a:t>
            </a:r>
          </a:p>
          <a:p>
            <a:r>
              <a:rPr lang="es-ES" dirty="0"/>
              <a:t>Agendas de reuniones</a:t>
            </a:r>
          </a:p>
          <a:p>
            <a:r>
              <a:rPr lang="es-ES" dirty="0"/>
              <a:t>Evidencia de materiales de capacitación, recomendaciones al SSC, evaluación de necesidades y todos los demás elementos obligatorios.</a:t>
            </a:r>
          </a:p>
          <a:p>
            <a:r>
              <a:rPr lang="es-ES" dirty="0"/>
              <a:t>Actas de reuniones, registro de asistencia, discusiones, recomendaciones y acciones.</a:t>
            </a:r>
            <a:endParaRPr lang="en-US" dirty="0"/>
          </a:p>
        </p:txBody>
      </p:sp>
    </p:spTree>
    <p:extLst>
      <p:ext uri="{BB962C8B-B14F-4D97-AF65-F5344CB8AC3E}">
        <p14:creationId xmlns:p14="http://schemas.microsoft.com/office/powerpoint/2010/main" val="3940135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47"/>
          <p:cNvPicPr preferRelativeResize="0"/>
          <p:nvPr/>
        </p:nvPicPr>
        <p:blipFill>
          <a:blip r:embed="rId3">
            <a:alphaModFix/>
          </a:blip>
          <a:stretch>
            <a:fillRect/>
          </a:stretch>
        </p:blipFill>
        <p:spPr>
          <a:xfrm>
            <a:off x="3814750" y="1057275"/>
            <a:ext cx="1514475" cy="30289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8" descr="To celebrate 100,000 views on my last countdown, I decided to make a brand new one for you to use at your church, youth group, school, or wherever you want!&#10;&#10;Music Used :&#10;TheFatRat - Time Lapse&#10;Tobu - Colors&#10;&#10;Programs used :&#10;Adobe After Effects CC 2014&#10;&#10;Expect more frequent uploads in the future!" title="Electric  - 5 Minute Countdown">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9"/>
          <p:cNvSpPr txBox="1">
            <a:spLocks noGrp="1"/>
          </p:cNvSpPr>
          <p:nvPr>
            <p:ph type="title"/>
          </p:nvPr>
        </p:nvSpPr>
        <p:spPr>
          <a:xfrm>
            <a:off x="628650" y="2026444"/>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ts val="3300"/>
              <a:buFont typeface="Arial"/>
              <a:buNone/>
            </a:pPr>
            <a:r>
              <a:rPr lang="en-US" b="1" cap="none" dirty="0"/>
              <a:t>District English Learner Advisory Committee (DELAC)</a:t>
            </a:r>
            <a:br>
              <a:rPr lang="en-US" b="1" cap="none" dirty="0"/>
            </a:br>
            <a:r>
              <a:rPr lang="en-US" b="1" cap="none" dirty="0" err="1"/>
              <a:t>Comité</a:t>
            </a:r>
            <a:r>
              <a:rPr lang="en-US" b="1" cap="none" dirty="0"/>
              <a:t> </a:t>
            </a:r>
            <a:r>
              <a:rPr lang="en-US" b="1" cap="none" dirty="0" err="1"/>
              <a:t>Asesor</a:t>
            </a:r>
            <a:r>
              <a:rPr lang="en-US" b="1" cap="none" dirty="0"/>
              <a:t> </a:t>
            </a:r>
            <a:r>
              <a:rPr lang="en-US" b="1" cap="none" dirty="0" err="1"/>
              <a:t>Distrital</a:t>
            </a:r>
            <a:r>
              <a:rPr lang="en-US" b="1" cap="none" dirty="0"/>
              <a:t> de </a:t>
            </a:r>
            <a:r>
              <a:rPr lang="en-US" b="1" cap="none" dirty="0" err="1"/>
              <a:t>Estudiantes</a:t>
            </a:r>
            <a:r>
              <a:rPr lang="en-US" b="1" cap="none" dirty="0"/>
              <a:t> de </a:t>
            </a:r>
            <a:r>
              <a:rPr lang="en-US" b="1" cap="none" dirty="0" err="1"/>
              <a:t>Inglés</a:t>
            </a:r>
            <a:r>
              <a:rPr lang="en-US" b="1" cap="none" dirty="0"/>
              <a:t> (DELAC)</a:t>
            </a:r>
            <a:endParaRPr b="1" cap="non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0" lvl="0" indent="0" algn="ctr" rtl="0">
              <a:lnSpc>
                <a:spcPct val="150000"/>
              </a:lnSpc>
              <a:spcBef>
                <a:spcPts val="0"/>
              </a:spcBef>
              <a:spcAft>
                <a:spcPts val="0"/>
              </a:spcAft>
              <a:buClr>
                <a:schemeClr val="dk1"/>
              </a:buClr>
              <a:buSzPts val="2400"/>
              <a:buNone/>
            </a:pPr>
            <a:r>
              <a:rPr lang="en-US" sz="3300" b="1" dirty="0"/>
              <a:t>When should a DELAC committee </a:t>
            </a:r>
            <a:endParaRPr sz="3300" b="1" dirty="0"/>
          </a:p>
          <a:p>
            <a:pPr marL="0" lvl="0" indent="0" algn="ctr" rtl="0">
              <a:lnSpc>
                <a:spcPct val="150000"/>
              </a:lnSpc>
              <a:spcBef>
                <a:spcPts val="0"/>
              </a:spcBef>
              <a:spcAft>
                <a:spcPts val="0"/>
              </a:spcAft>
              <a:buClr>
                <a:schemeClr val="dk1"/>
              </a:buClr>
              <a:buSzPts val="2400"/>
              <a:buNone/>
            </a:pPr>
            <a:r>
              <a:rPr lang="en-US" sz="3300" b="1" dirty="0"/>
              <a:t>be established?</a:t>
            </a:r>
          </a:p>
          <a:p>
            <a:pPr marL="0" lvl="0" indent="0" algn="ctr" rtl="0">
              <a:lnSpc>
                <a:spcPct val="150000"/>
              </a:lnSpc>
              <a:spcBef>
                <a:spcPts val="0"/>
              </a:spcBef>
              <a:spcAft>
                <a:spcPts val="0"/>
              </a:spcAft>
              <a:buClr>
                <a:schemeClr val="dk1"/>
              </a:buClr>
              <a:buSzPts val="2400"/>
              <a:buNone/>
            </a:pPr>
            <a:r>
              <a:rPr lang="es-ES" sz="3300" dirty="0"/>
              <a:t>¿Cuándo debería un comité DELAC</a:t>
            </a:r>
          </a:p>
          <a:p>
            <a:pPr marL="0" lvl="0" indent="0" algn="ctr" rtl="0">
              <a:lnSpc>
                <a:spcPct val="150000"/>
              </a:lnSpc>
              <a:spcBef>
                <a:spcPts val="0"/>
              </a:spcBef>
              <a:spcAft>
                <a:spcPts val="0"/>
              </a:spcAft>
              <a:buClr>
                <a:schemeClr val="dk1"/>
              </a:buClr>
              <a:buSzPts val="2400"/>
              <a:buNone/>
            </a:pPr>
            <a:r>
              <a:rPr lang="es-ES" sz="3300" dirty="0"/>
              <a:t>¿estar </a:t>
            </a:r>
            <a:r>
              <a:rPr lang="es-ES" sz="3300" dirty="0" err="1"/>
              <a:t>establesido</a:t>
            </a:r>
            <a:r>
              <a:rPr lang="es-ES" sz="3300" dirty="0"/>
              <a:t>?</a:t>
            </a:r>
            <a:endParaRPr sz="33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fontScale="25000" lnSpcReduction="20000"/>
          </a:bodyPr>
          <a:lstStyle/>
          <a:p>
            <a:pPr marL="177800" lvl="0" indent="-143510" algn="l" rtl="0">
              <a:lnSpc>
                <a:spcPct val="170000"/>
              </a:lnSpc>
              <a:spcBef>
                <a:spcPts val="0"/>
              </a:spcBef>
              <a:spcAft>
                <a:spcPts val="0"/>
              </a:spcAft>
              <a:buClr>
                <a:schemeClr val="dk1"/>
              </a:buClr>
              <a:buSzPct val="100000"/>
              <a:buChar char="•"/>
            </a:pPr>
            <a:r>
              <a:rPr lang="en-US" sz="4800" dirty="0">
                <a:latin typeface="Daytona" panose="020F0502020204030204" pitchFamily="34" charset="0"/>
              </a:rPr>
              <a:t>Each LEA with </a:t>
            </a:r>
            <a:r>
              <a:rPr lang="en-US" sz="4800" b="1" dirty="0">
                <a:latin typeface="Daytona" panose="020F0502020204030204" pitchFamily="34" charset="0"/>
              </a:rPr>
              <a:t>51</a:t>
            </a:r>
            <a:r>
              <a:rPr lang="en-US" sz="4800" dirty="0">
                <a:latin typeface="Daytona" panose="020F0502020204030204" pitchFamily="34" charset="0"/>
              </a:rPr>
              <a:t> or more ELs must form a DELAC unless the LEA designates for this purpose a subcommittee of an existing LEA-wide advisory committee.</a:t>
            </a:r>
            <a:endParaRPr sz="4800" dirty="0">
              <a:latin typeface="Daytona" panose="020F0502020204030204" pitchFamily="34" charset="0"/>
            </a:endParaRPr>
          </a:p>
          <a:p>
            <a:pPr marL="177800" lvl="0" indent="-143510" algn="l" rtl="0">
              <a:lnSpc>
                <a:spcPct val="170000"/>
              </a:lnSpc>
              <a:spcBef>
                <a:spcPts val="800"/>
              </a:spcBef>
              <a:spcAft>
                <a:spcPts val="0"/>
              </a:spcAft>
              <a:buClr>
                <a:schemeClr val="dk1"/>
              </a:buClr>
              <a:buSzPct val="100000"/>
              <a:buChar char="•"/>
            </a:pPr>
            <a:r>
              <a:rPr lang="en-US" sz="4800" dirty="0">
                <a:latin typeface="Daytona" panose="020F0502020204030204" pitchFamily="34" charset="0"/>
              </a:rPr>
              <a:t>Each DELAC must have English Learner parent representation by 51% of their members. </a:t>
            </a:r>
            <a:endParaRPr sz="4800" dirty="0">
              <a:latin typeface="Daytona" panose="020F0502020204030204" pitchFamily="34" charset="0"/>
            </a:endParaRPr>
          </a:p>
          <a:p>
            <a:pPr marL="177800" lvl="0" indent="-143510" algn="l" rtl="0">
              <a:lnSpc>
                <a:spcPct val="170000"/>
              </a:lnSpc>
              <a:spcBef>
                <a:spcPts val="800"/>
              </a:spcBef>
              <a:spcAft>
                <a:spcPts val="0"/>
              </a:spcAft>
              <a:buClr>
                <a:schemeClr val="dk1"/>
              </a:buClr>
              <a:buSzPct val="100000"/>
              <a:buChar char="•"/>
            </a:pPr>
            <a:r>
              <a:rPr lang="en-US" sz="4800" dirty="0">
                <a:latin typeface="Daytona" panose="020F0502020204030204" pitchFamily="34" charset="0"/>
              </a:rPr>
              <a:t>Parents or guardians, or both, of pupils of limited English proficiency who are not employed by the LEA shall constitute a majority of the committee.</a:t>
            </a:r>
          </a:p>
          <a:p>
            <a:pPr marL="177800" lvl="0" indent="-143510" algn="l" rtl="0">
              <a:lnSpc>
                <a:spcPct val="170000"/>
              </a:lnSpc>
              <a:spcBef>
                <a:spcPts val="800"/>
              </a:spcBef>
              <a:spcAft>
                <a:spcPts val="0"/>
              </a:spcAft>
              <a:buClr>
                <a:schemeClr val="dk1"/>
              </a:buClr>
              <a:buSzPct val="100000"/>
              <a:buChar char="•"/>
            </a:pPr>
            <a:r>
              <a:rPr lang="es-ES" sz="4800" dirty="0">
                <a:solidFill>
                  <a:schemeClr val="accent6">
                    <a:lumMod val="50000"/>
                  </a:schemeClr>
                </a:solidFill>
                <a:latin typeface="Daytona" panose="020F0502020204030204" pitchFamily="34" charset="0"/>
              </a:rPr>
              <a:t>Cada LEA con </a:t>
            </a:r>
            <a:r>
              <a:rPr lang="es-ES" sz="4800" b="1" dirty="0">
                <a:solidFill>
                  <a:schemeClr val="accent6">
                    <a:lumMod val="50000"/>
                  </a:schemeClr>
                </a:solidFill>
                <a:latin typeface="Daytona" panose="020F0502020204030204" pitchFamily="34" charset="0"/>
              </a:rPr>
              <a:t>51</a:t>
            </a:r>
            <a:r>
              <a:rPr lang="es-ES" sz="4800" dirty="0">
                <a:solidFill>
                  <a:schemeClr val="accent6">
                    <a:lumMod val="50000"/>
                  </a:schemeClr>
                </a:solidFill>
                <a:latin typeface="Daytona" panose="020F0502020204030204" pitchFamily="34" charset="0"/>
              </a:rPr>
              <a:t> o más EL debe formar un DELAC a menos que la LEA designe para este propósito un subcomité de un comité asesor existente a nivel de LEA.</a:t>
            </a:r>
          </a:p>
          <a:p>
            <a:pPr marL="177800" lvl="0" indent="-143510" algn="l" rtl="0">
              <a:lnSpc>
                <a:spcPct val="170000"/>
              </a:lnSpc>
              <a:spcBef>
                <a:spcPts val="800"/>
              </a:spcBef>
              <a:spcAft>
                <a:spcPts val="0"/>
              </a:spcAft>
              <a:buClr>
                <a:schemeClr val="dk1"/>
              </a:buClr>
              <a:buSzPct val="100000"/>
              <a:buChar char="•"/>
            </a:pPr>
            <a:r>
              <a:rPr lang="es-ES" sz="4800" dirty="0">
                <a:solidFill>
                  <a:schemeClr val="accent6">
                    <a:lumMod val="50000"/>
                  </a:schemeClr>
                </a:solidFill>
                <a:latin typeface="Daytona" panose="020F0502020204030204" pitchFamily="34" charset="0"/>
              </a:rPr>
              <a:t>Cada DELAC debe tener una representación de padres de estudiantes de inglés por parte del 51% de sus miembros.</a:t>
            </a:r>
          </a:p>
          <a:p>
            <a:pPr marL="177800" lvl="0" indent="-143510" algn="l" rtl="0">
              <a:lnSpc>
                <a:spcPct val="170000"/>
              </a:lnSpc>
              <a:spcBef>
                <a:spcPts val="800"/>
              </a:spcBef>
              <a:spcAft>
                <a:spcPts val="0"/>
              </a:spcAft>
              <a:buClr>
                <a:schemeClr val="dk1"/>
              </a:buClr>
              <a:buSzPct val="100000"/>
              <a:buChar char="•"/>
            </a:pPr>
            <a:r>
              <a:rPr lang="es-ES" sz="4800" dirty="0">
                <a:solidFill>
                  <a:schemeClr val="accent6">
                    <a:lumMod val="50000"/>
                  </a:schemeClr>
                </a:solidFill>
                <a:latin typeface="Daytona" panose="020F0502020204030204" pitchFamily="34" charset="0"/>
              </a:rPr>
              <a:t>Los padres o tutores, o ambos, de alumnos con dominio limitado del inglés que no sean empleados de la LEA constituirán la mayoría del comité.</a:t>
            </a:r>
            <a:endParaRPr sz="4800" dirty="0">
              <a:solidFill>
                <a:schemeClr val="accent6">
                  <a:lumMod val="50000"/>
                </a:schemeClr>
              </a:solidFill>
              <a:latin typeface="Daytona" panose="020F0502020204030204" pitchFamily="34" charset="0"/>
            </a:endParaRPr>
          </a:p>
          <a:p>
            <a:pPr marL="0" lvl="0" indent="0" algn="l" rtl="0">
              <a:lnSpc>
                <a:spcPct val="170000"/>
              </a:lnSpc>
              <a:spcBef>
                <a:spcPts val="800"/>
              </a:spcBef>
              <a:spcAft>
                <a:spcPts val="0"/>
              </a:spcAft>
              <a:buClr>
                <a:srgbClr val="C00000"/>
              </a:buClr>
              <a:buSzPct val="100000"/>
              <a:buNone/>
            </a:pPr>
            <a:br>
              <a:rPr lang="en-US" sz="1800" b="1" dirty="0">
                <a:solidFill>
                  <a:srgbClr val="C00000"/>
                </a:solidFill>
              </a:rPr>
            </a:br>
            <a:br>
              <a:rPr lang="en-US" sz="1800" dirty="0">
                <a:solidFill>
                  <a:srgbClr val="000000"/>
                </a:solidFill>
              </a:rPr>
            </a:br>
            <a:br>
              <a:rPr lang="en-US" sz="1800" dirty="0">
                <a:solidFill>
                  <a:srgbClr val="000000"/>
                </a:solidFill>
              </a:rPr>
            </a:br>
            <a:r>
              <a:rPr lang="en-US" sz="1800" dirty="0">
                <a:solidFill>
                  <a:srgbClr val="000000"/>
                </a:solidFill>
              </a:rPr>
              <a:t>						</a:t>
            </a:r>
            <a:br>
              <a:rPr lang="en-US" sz="1800" dirty="0">
                <a:solidFill>
                  <a:srgbClr val="000000"/>
                </a:solidFill>
              </a:rPr>
            </a:br>
            <a:endParaRPr sz="1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2"/>
          <p:cNvSpPr txBox="1">
            <a:spLocks noGrp="1"/>
          </p:cNvSpPr>
          <p:nvPr>
            <p:ph type="title"/>
          </p:nvPr>
        </p:nvSpPr>
        <p:spPr>
          <a:xfrm>
            <a:off x="628650" y="5024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b="1"/>
              <a:t>DELAC Responsibilities</a:t>
            </a:r>
            <a:endParaRPr/>
          </a:p>
        </p:txBody>
      </p:sp>
      <p:sp>
        <p:nvSpPr>
          <p:cNvPr id="332" name="Google Shape;332;p52"/>
          <p:cNvSpPr txBox="1">
            <a:spLocks noGrp="1"/>
          </p:cNvSpPr>
          <p:nvPr>
            <p:ph type="body" idx="1"/>
          </p:nvPr>
        </p:nvSpPr>
        <p:spPr>
          <a:xfrm>
            <a:off x="628650" y="1597819"/>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Clr>
                <a:schemeClr val="dk1"/>
              </a:buClr>
              <a:buSzPts val="2400"/>
              <a:buNone/>
            </a:pPr>
            <a:r>
              <a:rPr lang="en-US" dirty="0"/>
              <a:t>Advise the LEA Governing Board (in person and/or in writing) on:</a:t>
            </a:r>
            <a:endParaRPr dirty="0"/>
          </a:p>
          <a:p>
            <a:pPr marL="177800" lvl="0" indent="-158750" algn="l" rtl="0">
              <a:lnSpc>
                <a:spcPct val="150000"/>
              </a:lnSpc>
              <a:spcBef>
                <a:spcPts val="800"/>
              </a:spcBef>
              <a:spcAft>
                <a:spcPts val="0"/>
              </a:spcAft>
              <a:buClr>
                <a:schemeClr val="dk1"/>
              </a:buClr>
              <a:buSzPts val="2100"/>
              <a:buChar char="•"/>
            </a:pPr>
            <a:r>
              <a:rPr lang="en-US" dirty="0"/>
              <a:t>the development of an LEA </a:t>
            </a:r>
            <a:r>
              <a:rPr lang="en-US" b="1" dirty="0"/>
              <a:t>master plan </a:t>
            </a:r>
            <a:r>
              <a:rPr lang="en-US" dirty="0"/>
              <a:t>for educational </a:t>
            </a:r>
            <a:r>
              <a:rPr lang="en-US" b="1" dirty="0"/>
              <a:t>programs and services</a:t>
            </a:r>
            <a:r>
              <a:rPr lang="en-US" b="1" dirty="0">
                <a:solidFill>
                  <a:schemeClr val="dk2"/>
                </a:solidFill>
              </a:rPr>
              <a:t> </a:t>
            </a:r>
            <a:r>
              <a:rPr lang="en-US" dirty="0"/>
              <a:t>for ELs that takes into consideration the SPSAs (e.g.</a:t>
            </a:r>
            <a:r>
              <a:rPr lang="en-US" b="1" dirty="0"/>
              <a:t> LCAP, LCAP Federal Addendum, and EL Master Plan</a:t>
            </a:r>
            <a:r>
              <a:rPr lang="en-US" dirty="0"/>
              <a:t>)</a:t>
            </a:r>
          </a:p>
          <a:p>
            <a:pPr marL="177800" lvl="0" indent="-158750" algn="l" rtl="0">
              <a:lnSpc>
                <a:spcPct val="150000"/>
              </a:lnSpc>
              <a:spcBef>
                <a:spcPts val="800"/>
              </a:spcBef>
              <a:spcAft>
                <a:spcPts val="0"/>
              </a:spcAft>
              <a:buClr>
                <a:schemeClr val="dk1"/>
              </a:buClr>
              <a:buSzPts val="2100"/>
              <a:buChar char="•"/>
            </a:pPr>
            <a:r>
              <a:rPr lang="en-US" dirty="0">
                <a:solidFill>
                  <a:schemeClr val="accent6">
                    <a:lumMod val="50000"/>
                  </a:schemeClr>
                </a:solidFill>
              </a:rPr>
              <a:t>RESPONSABILIDADES DE DELAC</a:t>
            </a:r>
          </a:p>
          <a:p>
            <a:pPr marL="177800" lvl="0" indent="-158750" algn="l" rtl="0">
              <a:lnSpc>
                <a:spcPct val="150000"/>
              </a:lnSpc>
              <a:spcBef>
                <a:spcPts val="800"/>
              </a:spcBef>
              <a:spcAft>
                <a:spcPts val="0"/>
              </a:spcAft>
              <a:buClr>
                <a:schemeClr val="dk1"/>
              </a:buClr>
              <a:buSzPts val="2100"/>
              <a:buChar char="•"/>
            </a:pPr>
            <a:r>
              <a:rPr lang="es-ES" dirty="0">
                <a:solidFill>
                  <a:schemeClr val="accent6">
                    <a:lumMod val="50000"/>
                  </a:schemeClr>
                </a:solidFill>
              </a:rPr>
              <a:t>Asesorar a la Junta Directiva de LEA (en persona y/o por escrito) sobre:</a:t>
            </a:r>
          </a:p>
          <a:p>
            <a:pPr marL="177800" lvl="0" indent="-158750" algn="l" rtl="0">
              <a:lnSpc>
                <a:spcPct val="150000"/>
              </a:lnSpc>
              <a:spcBef>
                <a:spcPts val="800"/>
              </a:spcBef>
              <a:spcAft>
                <a:spcPts val="0"/>
              </a:spcAft>
              <a:buClr>
                <a:schemeClr val="dk1"/>
              </a:buClr>
              <a:buSzPts val="2100"/>
              <a:buChar char="•"/>
            </a:pPr>
            <a:r>
              <a:rPr lang="es-ES" dirty="0">
                <a:solidFill>
                  <a:schemeClr val="accent6">
                    <a:lumMod val="50000"/>
                  </a:schemeClr>
                </a:solidFill>
              </a:rPr>
              <a:t>el desarrollo de un plan maestro LEA para programas y servicios educativos para EL que tenga en cuenta los SPSA (por ejemplo, LCAP, Anexo Federal LCAP y Plan Maestro EL)</a:t>
            </a:r>
            <a:endParaRPr dirty="0">
              <a:solidFill>
                <a:schemeClr val="accent6">
                  <a:lumMod val="50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3"/>
          <p:cNvSpPr txBox="1">
            <a:spLocks noGrp="1"/>
          </p:cNvSpPr>
          <p:nvPr>
            <p:ph type="title"/>
          </p:nvPr>
        </p:nvSpPr>
        <p:spPr>
          <a:xfrm>
            <a:off x="628650" y="5024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b="1"/>
              <a:t>DELAC Responsibilities</a:t>
            </a:r>
            <a:endParaRPr/>
          </a:p>
        </p:txBody>
      </p:sp>
      <p:sp>
        <p:nvSpPr>
          <p:cNvPr id="339" name="Google Shape;339;p53"/>
          <p:cNvSpPr txBox="1">
            <a:spLocks noGrp="1"/>
          </p:cNvSpPr>
          <p:nvPr>
            <p:ph type="body" idx="1"/>
          </p:nvPr>
        </p:nvSpPr>
        <p:spPr>
          <a:xfrm>
            <a:off x="628650" y="1597819"/>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Clr>
                <a:schemeClr val="dk1"/>
              </a:buClr>
              <a:buSzPts val="2400"/>
              <a:buNone/>
            </a:pPr>
            <a:r>
              <a:rPr lang="en-US" dirty="0"/>
              <a:t>Advise the LEA Governing Board (in person and/or in writing) on:				</a:t>
            </a:r>
            <a:endParaRPr dirty="0"/>
          </a:p>
          <a:p>
            <a:pPr marL="215900" lvl="0" indent="-133350" algn="l" rtl="0">
              <a:lnSpc>
                <a:spcPct val="150000"/>
              </a:lnSpc>
              <a:spcBef>
                <a:spcPts val="0"/>
              </a:spcBef>
              <a:spcAft>
                <a:spcPts val="0"/>
              </a:spcAft>
              <a:buClr>
                <a:schemeClr val="dk1"/>
              </a:buClr>
              <a:buSzPts val="2100"/>
              <a:buFont typeface="Arial"/>
              <a:buChar char="•"/>
            </a:pPr>
            <a:r>
              <a:rPr lang="en-US" dirty="0"/>
              <a:t>conducting an LEA-wide </a:t>
            </a:r>
            <a:r>
              <a:rPr lang="en-US" b="1" dirty="0"/>
              <a:t>needs assessment </a:t>
            </a:r>
            <a:r>
              <a:rPr lang="en-US" dirty="0"/>
              <a:t>on a school-by-school basis. </a:t>
            </a:r>
            <a:r>
              <a:rPr lang="en-US" b="1" dirty="0"/>
              <a:t>LCAP Educational Partner Engagement Process </a:t>
            </a:r>
            <a:r>
              <a:rPr lang="en-US" dirty="0"/>
              <a:t>– survey results can inform needs assessment</a:t>
            </a:r>
          </a:p>
          <a:p>
            <a:pPr marL="215900" lvl="0" indent="-133350" algn="l" rtl="0">
              <a:lnSpc>
                <a:spcPct val="150000"/>
              </a:lnSpc>
              <a:spcBef>
                <a:spcPts val="0"/>
              </a:spcBef>
              <a:spcAft>
                <a:spcPts val="0"/>
              </a:spcAft>
              <a:buClr>
                <a:schemeClr val="dk1"/>
              </a:buClr>
              <a:buSzPts val="2100"/>
              <a:buFont typeface="Arial"/>
              <a:buChar char="•"/>
            </a:pPr>
            <a:endParaRPr lang="en-US" b="1" dirty="0">
              <a:solidFill>
                <a:srgbClr val="C00000"/>
              </a:solidFill>
            </a:endParaRPr>
          </a:p>
          <a:p>
            <a:pPr marL="215900" lvl="0" indent="-133350" algn="l" rtl="0">
              <a:lnSpc>
                <a:spcPct val="150000"/>
              </a:lnSpc>
              <a:spcBef>
                <a:spcPts val="0"/>
              </a:spcBef>
              <a:spcAft>
                <a:spcPts val="0"/>
              </a:spcAft>
              <a:buClr>
                <a:schemeClr val="dk1"/>
              </a:buClr>
              <a:buSzPts val="2100"/>
              <a:buFont typeface="Arial"/>
              <a:buChar char="•"/>
            </a:pPr>
            <a:r>
              <a:rPr lang="en-US" b="1" dirty="0">
                <a:solidFill>
                  <a:srgbClr val="C00000"/>
                </a:solidFill>
              </a:rPr>
              <a:t>RESPONASABILIDADES DE DELAC</a:t>
            </a:r>
          </a:p>
          <a:p>
            <a:pPr marL="215900" lvl="0" indent="-133350" algn="l" rtl="0">
              <a:lnSpc>
                <a:spcPct val="150000"/>
              </a:lnSpc>
              <a:spcBef>
                <a:spcPts val="0"/>
              </a:spcBef>
              <a:spcAft>
                <a:spcPts val="0"/>
              </a:spcAft>
              <a:buClr>
                <a:schemeClr val="dk1"/>
              </a:buClr>
              <a:buSzPts val="2100"/>
              <a:buFont typeface="Arial"/>
              <a:buChar char="•"/>
            </a:pPr>
            <a:r>
              <a:rPr lang="es-ES" b="1" dirty="0">
                <a:solidFill>
                  <a:srgbClr val="C00000"/>
                </a:solidFill>
              </a:rPr>
              <a:t>Asesorar a la Junta Directiva de LEA (en persona y/o por escrito) sobre:</a:t>
            </a:r>
          </a:p>
          <a:p>
            <a:pPr marL="215900" lvl="0" indent="-133350" algn="l" rtl="0">
              <a:lnSpc>
                <a:spcPct val="150000"/>
              </a:lnSpc>
              <a:spcBef>
                <a:spcPts val="0"/>
              </a:spcBef>
              <a:spcAft>
                <a:spcPts val="0"/>
              </a:spcAft>
              <a:buClr>
                <a:schemeClr val="dk1"/>
              </a:buClr>
              <a:buSzPts val="2100"/>
              <a:buFont typeface="Arial"/>
              <a:buChar char="•"/>
            </a:pPr>
            <a:r>
              <a:rPr lang="es-ES" b="1" dirty="0">
                <a:solidFill>
                  <a:srgbClr val="C00000"/>
                </a:solidFill>
              </a:rPr>
              <a:t>realizar una evaluación de necesidades en toda la LEA escuela por escuela. Proceso de participación de los socios educativos del LCAP: los resultados de la encuesta pueden informar la evaluación de necesidades</a:t>
            </a:r>
            <a:endParaRPr b="1" dirty="0">
              <a:solidFill>
                <a:srgbClr val="C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4"/>
          <p:cNvSpPr txBox="1">
            <a:spLocks noGrp="1"/>
          </p:cNvSpPr>
          <p:nvPr>
            <p:ph type="title"/>
          </p:nvPr>
        </p:nvSpPr>
        <p:spPr>
          <a:xfrm>
            <a:off x="628650" y="5024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b="1"/>
              <a:t>DELAC Responsibilities</a:t>
            </a:r>
            <a:endParaRPr/>
          </a:p>
        </p:txBody>
      </p:sp>
      <p:sp>
        <p:nvSpPr>
          <p:cNvPr id="346" name="Google Shape;346;p54"/>
          <p:cNvSpPr txBox="1">
            <a:spLocks noGrp="1"/>
          </p:cNvSpPr>
          <p:nvPr>
            <p:ph type="body" idx="1"/>
          </p:nvPr>
        </p:nvSpPr>
        <p:spPr>
          <a:xfrm>
            <a:off x="628650" y="1597819"/>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Clr>
                <a:schemeClr val="dk1"/>
              </a:buClr>
              <a:buSzPts val="2400"/>
              <a:buNone/>
            </a:pPr>
            <a:r>
              <a:rPr lang="en-US" dirty="0"/>
              <a:t>Advise the LEA Governing Board (in person and/or in writing) on:				</a:t>
            </a:r>
            <a:endParaRPr dirty="0"/>
          </a:p>
          <a:p>
            <a:pPr marL="215900" lvl="0" indent="-133350" algn="l" rtl="0">
              <a:lnSpc>
                <a:spcPct val="150000"/>
              </a:lnSpc>
              <a:spcBef>
                <a:spcPts val="0"/>
              </a:spcBef>
              <a:spcAft>
                <a:spcPts val="0"/>
              </a:spcAft>
              <a:buClr>
                <a:schemeClr val="dk1"/>
              </a:buClr>
              <a:buSzPts val="2100"/>
              <a:buFont typeface="Calibri"/>
              <a:buChar char="•"/>
            </a:pPr>
            <a:r>
              <a:rPr lang="en-US" dirty="0"/>
              <a:t>the establishment of LEA program, goals, and objectives for programs and services for English Learners.</a:t>
            </a:r>
          </a:p>
          <a:p>
            <a:pPr marL="215900" lvl="0" indent="-133350" algn="l" rtl="0">
              <a:lnSpc>
                <a:spcPct val="150000"/>
              </a:lnSpc>
              <a:spcBef>
                <a:spcPts val="0"/>
              </a:spcBef>
              <a:spcAft>
                <a:spcPts val="0"/>
              </a:spcAft>
              <a:buClr>
                <a:schemeClr val="dk1"/>
              </a:buClr>
              <a:buSzPts val="2100"/>
              <a:buFont typeface="Calibri"/>
              <a:buChar char="•"/>
            </a:pPr>
            <a:endParaRPr lang="en-US" dirty="0"/>
          </a:p>
          <a:p>
            <a:pPr marL="215900" lvl="0" indent="-133350" algn="l" rtl="0">
              <a:lnSpc>
                <a:spcPct val="150000"/>
              </a:lnSpc>
              <a:spcBef>
                <a:spcPts val="0"/>
              </a:spcBef>
              <a:spcAft>
                <a:spcPts val="0"/>
              </a:spcAft>
              <a:buClr>
                <a:schemeClr val="dk1"/>
              </a:buClr>
              <a:buSzPts val="2100"/>
              <a:buFont typeface="Calibri"/>
              <a:buChar char="•"/>
            </a:pPr>
            <a:r>
              <a:rPr lang="en-US" dirty="0">
                <a:solidFill>
                  <a:schemeClr val="accent6">
                    <a:lumMod val="50000"/>
                  </a:schemeClr>
                </a:solidFill>
              </a:rPr>
              <a:t>RESPONSABILIDADES de DELAC</a:t>
            </a:r>
          </a:p>
          <a:p>
            <a:pPr marL="215900" lvl="0" indent="-133350" algn="l" rtl="0">
              <a:lnSpc>
                <a:spcPct val="150000"/>
              </a:lnSpc>
              <a:spcBef>
                <a:spcPts val="0"/>
              </a:spcBef>
              <a:spcAft>
                <a:spcPts val="0"/>
              </a:spcAft>
              <a:buClr>
                <a:schemeClr val="dk1"/>
              </a:buClr>
              <a:buSzPts val="2100"/>
              <a:buFont typeface="Calibri"/>
              <a:buChar char="•"/>
            </a:pPr>
            <a:r>
              <a:rPr lang="es-ES" dirty="0">
                <a:solidFill>
                  <a:schemeClr val="accent6">
                    <a:lumMod val="50000"/>
                  </a:schemeClr>
                </a:solidFill>
              </a:rPr>
              <a:t>Asesorar a la Junta Directiva de LEA (en persona y/o por escrito) sobre:</a:t>
            </a:r>
          </a:p>
          <a:p>
            <a:pPr marL="215900" lvl="0" indent="-133350" algn="l" rtl="0">
              <a:lnSpc>
                <a:spcPct val="150000"/>
              </a:lnSpc>
              <a:spcBef>
                <a:spcPts val="0"/>
              </a:spcBef>
              <a:spcAft>
                <a:spcPts val="0"/>
              </a:spcAft>
              <a:buClr>
                <a:schemeClr val="dk1"/>
              </a:buClr>
              <a:buSzPts val="2100"/>
              <a:buFont typeface="Calibri"/>
              <a:buChar char="•"/>
            </a:pPr>
            <a:r>
              <a:rPr lang="es-ES" dirty="0">
                <a:solidFill>
                  <a:schemeClr val="accent6">
                    <a:lumMod val="50000"/>
                  </a:schemeClr>
                </a:solidFill>
              </a:rPr>
              <a:t>el establecimiento del programa LEA, metas y objetivos para programas y servicios para estudiantes de inglés.</a:t>
            </a:r>
            <a:endParaRPr dirty="0">
              <a:solidFill>
                <a:schemeClr val="accent6">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628650" y="20746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US" b="1" cap="none" dirty="0"/>
              <a:t>English Learner Advisory Committee (ELAC)</a:t>
            </a:r>
            <a:br>
              <a:rPr lang="en-US" b="1" cap="none" dirty="0"/>
            </a:br>
            <a:r>
              <a:rPr lang="en-US" b="1" cap="none" dirty="0" err="1"/>
              <a:t>Comité</a:t>
            </a:r>
            <a:r>
              <a:rPr lang="en-US" b="1" cap="none" dirty="0"/>
              <a:t> </a:t>
            </a:r>
            <a:r>
              <a:rPr lang="en-US" b="1" cap="none" dirty="0" err="1"/>
              <a:t>Asesor</a:t>
            </a:r>
            <a:r>
              <a:rPr lang="en-US" b="1" cap="none" dirty="0"/>
              <a:t> para Padres (ELAC)</a:t>
            </a:r>
            <a:endParaRPr b="1" cap="none"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5"/>
          <p:cNvSpPr txBox="1">
            <a:spLocks noGrp="1"/>
          </p:cNvSpPr>
          <p:nvPr>
            <p:ph type="title"/>
          </p:nvPr>
        </p:nvSpPr>
        <p:spPr>
          <a:xfrm>
            <a:off x="628650" y="5024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US" b="1"/>
              <a:t>DELAC Responsibilities</a:t>
            </a:r>
            <a:endParaRPr/>
          </a:p>
        </p:txBody>
      </p:sp>
      <p:sp>
        <p:nvSpPr>
          <p:cNvPr id="353" name="Google Shape;353;p55"/>
          <p:cNvSpPr txBox="1">
            <a:spLocks noGrp="1"/>
          </p:cNvSpPr>
          <p:nvPr>
            <p:ph type="body" idx="1"/>
          </p:nvPr>
        </p:nvSpPr>
        <p:spPr>
          <a:xfrm>
            <a:off x="628650" y="1597819"/>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Clr>
                <a:schemeClr val="dk1"/>
              </a:buClr>
              <a:buSzPts val="2400"/>
              <a:buNone/>
            </a:pPr>
            <a:r>
              <a:rPr lang="en-US" dirty="0"/>
              <a:t>Advise the LEA Governing Board (in person and/or in writing) on:				</a:t>
            </a:r>
            <a:endParaRPr dirty="0"/>
          </a:p>
          <a:p>
            <a:pPr marL="215900" lvl="0" indent="-133350" algn="l" rtl="0">
              <a:lnSpc>
                <a:spcPct val="150000"/>
              </a:lnSpc>
              <a:spcBef>
                <a:spcPts val="0"/>
              </a:spcBef>
              <a:spcAft>
                <a:spcPts val="0"/>
              </a:spcAft>
              <a:buClr>
                <a:schemeClr val="dk1"/>
              </a:buClr>
              <a:buSzPts val="2100"/>
              <a:buFont typeface="Calibri"/>
              <a:buChar char="•"/>
            </a:pPr>
            <a:r>
              <a:rPr lang="en-US" dirty="0"/>
              <a:t>the development of a plan to ensure compliance with any applicable teacher and instructional aide requirements.</a:t>
            </a:r>
          </a:p>
          <a:p>
            <a:pPr marL="215900" lvl="0" indent="-133350" algn="l" rtl="0">
              <a:lnSpc>
                <a:spcPct val="150000"/>
              </a:lnSpc>
              <a:spcBef>
                <a:spcPts val="0"/>
              </a:spcBef>
              <a:spcAft>
                <a:spcPts val="0"/>
              </a:spcAft>
              <a:buClr>
                <a:schemeClr val="dk1"/>
              </a:buClr>
              <a:buSzPts val="2100"/>
              <a:buFont typeface="Calibri"/>
              <a:buChar char="•"/>
            </a:pPr>
            <a:endParaRPr lang="en-US" dirty="0"/>
          </a:p>
          <a:p>
            <a:pPr marL="215900" lvl="0" indent="-133350" algn="l" rtl="0">
              <a:lnSpc>
                <a:spcPct val="150000"/>
              </a:lnSpc>
              <a:spcBef>
                <a:spcPts val="0"/>
              </a:spcBef>
              <a:spcAft>
                <a:spcPts val="0"/>
              </a:spcAft>
              <a:buClr>
                <a:schemeClr val="dk1"/>
              </a:buClr>
              <a:buSzPts val="2100"/>
              <a:buFont typeface="Calibri"/>
              <a:buChar char="•"/>
            </a:pPr>
            <a:r>
              <a:rPr lang="en-US" dirty="0">
                <a:solidFill>
                  <a:schemeClr val="accent6">
                    <a:lumMod val="50000"/>
                  </a:schemeClr>
                </a:solidFill>
              </a:rPr>
              <a:t>RESPONASABILIDADES DE DELAC</a:t>
            </a:r>
          </a:p>
          <a:p>
            <a:pPr marL="215900" lvl="0" indent="-133350" algn="l" rtl="0">
              <a:lnSpc>
                <a:spcPct val="150000"/>
              </a:lnSpc>
              <a:spcBef>
                <a:spcPts val="0"/>
              </a:spcBef>
              <a:spcAft>
                <a:spcPts val="0"/>
              </a:spcAft>
              <a:buClr>
                <a:schemeClr val="dk1"/>
              </a:buClr>
              <a:buSzPts val="2100"/>
              <a:buFont typeface="Calibri"/>
              <a:buChar char="•"/>
            </a:pPr>
            <a:r>
              <a:rPr lang="es-ES" dirty="0">
                <a:solidFill>
                  <a:schemeClr val="accent6">
                    <a:lumMod val="50000"/>
                  </a:schemeClr>
                </a:solidFill>
              </a:rPr>
              <a:t>Asesorar a la Junta Directiva de LEA (en persona y/o por escrito) sobre:</a:t>
            </a:r>
          </a:p>
          <a:p>
            <a:pPr marL="215900" lvl="0" indent="-133350" algn="l" rtl="0">
              <a:lnSpc>
                <a:spcPct val="150000"/>
              </a:lnSpc>
              <a:spcBef>
                <a:spcPts val="0"/>
              </a:spcBef>
              <a:spcAft>
                <a:spcPts val="0"/>
              </a:spcAft>
              <a:buClr>
                <a:schemeClr val="dk1"/>
              </a:buClr>
              <a:buSzPts val="2100"/>
              <a:buFont typeface="Calibri"/>
              <a:buChar char="•"/>
            </a:pPr>
            <a:r>
              <a:rPr lang="es-ES" dirty="0">
                <a:solidFill>
                  <a:schemeClr val="accent6">
                    <a:lumMod val="50000"/>
                  </a:schemeClr>
                </a:solidFill>
              </a:rPr>
              <a:t>el desarrollo de un plan para garantizar el cumplimiento de cualquier requisito aplicable para maestros y asistentes de instrucción.</a:t>
            </a:r>
            <a:endParaRPr dirty="0">
              <a:solidFill>
                <a:schemeClr val="accent6">
                  <a:lumMod val="50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6"/>
          <p:cNvSpPr txBox="1">
            <a:spLocks noGrp="1"/>
          </p:cNvSpPr>
          <p:nvPr>
            <p:ph type="title"/>
          </p:nvPr>
        </p:nvSpPr>
        <p:spPr>
          <a:xfrm>
            <a:off x="628650" y="5024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US" b="1"/>
              <a:t>DELAC Responsibilities</a:t>
            </a:r>
            <a:endParaRPr/>
          </a:p>
        </p:txBody>
      </p:sp>
      <p:sp>
        <p:nvSpPr>
          <p:cNvPr id="360" name="Google Shape;360;p56"/>
          <p:cNvSpPr txBox="1">
            <a:spLocks noGrp="1"/>
          </p:cNvSpPr>
          <p:nvPr>
            <p:ph type="body" idx="1"/>
          </p:nvPr>
        </p:nvSpPr>
        <p:spPr>
          <a:xfrm>
            <a:off x="628650" y="1597819"/>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Clr>
                <a:schemeClr val="dk1"/>
              </a:buClr>
              <a:buSzPts val="2400"/>
              <a:buNone/>
            </a:pPr>
            <a:r>
              <a:rPr lang="en-US"/>
              <a:t>Advise the LEA Governing Board (in person and/or in writing) on:				</a:t>
            </a:r>
            <a:endParaRPr/>
          </a:p>
          <a:p>
            <a:pPr marL="215900" lvl="0" indent="-133350" algn="l" rtl="0">
              <a:lnSpc>
                <a:spcPct val="150000"/>
              </a:lnSpc>
              <a:spcBef>
                <a:spcPts val="0"/>
              </a:spcBef>
              <a:spcAft>
                <a:spcPts val="0"/>
              </a:spcAft>
              <a:buClr>
                <a:schemeClr val="dk1"/>
              </a:buClr>
              <a:buSzPts val="2100"/>
              <a:buFont typeface="Calibri"/>
              <a:buChar char="•"/>
            </a:pPr>
            <a:r>
              <a:rPr lang="en-US"/>
              <a:t>the LEAs reclassification procedures and criteria</a:t>
            </a:r>
            <a:endParaRPr/>
          </a:p>
          <a:p>
            <a:pPr marL="215900" lvl="0" indent="-114300" algn="l" rtl="0">
              <a:lnSpc>
                <a:spcPct val="150000"/>
              </a:lnSpc>
              <a:spcBef>
                <a:spcPts val="0"/>
              </a:spcBef>
              <a:spcAft>
                <a:spcPts val="0"/>
              </a:spcAft>
              <a:buSzPts val="1800"/>
              <a:buChar char="•"/>
            </a:pPr>
            <a:r>
              <a:rPr lang="en-US" u="sng">
                <a:solidFill>
                  <a:schemeClr val="hlink"/>
                </a:solidFill>
                <a:hlinkClick r:id="rId3"/>
              </a:rPr>
              <a:t>https://www.cde.ca.gov/sp/el/rd/</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7"/>
          <p:cNvSpPr txBox="1">
            <a:spLocks noGrp="1"/>
          </p:cNvSpPr>
          <p:nvPr>
            <p:ph type="title"/>
          </p:nvPr>
        </p:nvSpPr>
        <p:spPr>
          <a:xfrm>
            <a:off x="628650" y="5024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US" b="1"/>
              <a:t>DELAC Responsibilities</a:t>
            </a:r>
            <a:endParaRPr b="1"/>
          </a:p>
        </p:txBody>
      </p:sp>
      <p:sp>
        <p:nvSpPr>
          <p:cNvPr id="367" name="Google Shape;367;p57"/>
          <p:cNvSpPr txBox="1">
            <a:spLocks noGrp="1"/>
          </p:cNvSpPr>
          <p:nvPr>
            <p:ph type="body" idx="1"/>
          </p:nvPr>
        </p:nvSpPr>
        <p:spPr>
          <a:xfrm>
            <a:off x="628650" y="1597819"/>
            <a:ext cx="7886700" cy="32634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50000"/>
              </a:lnSpc>
              <a:spcBef>
                <a:spcPts val="0"/>
              </a:spcBef>
              <a:spcAft>
                <a:spcPts val="0"/>
              </a:spcAft>
              <a:buClr>
                <a:schemeClr val="dk1"/>
              </a:buClr>
              <a:buSzPts val="2400"/>
              <a:buNone/>
            </a:pPr>
            <a:r>
              <a:rPr lang="en-US" dirty="0"/>
              <a:t>Review and comment on:</a:t>
            </a:r>
            <a:endParaRPr dirty="0"/>
          </a:p>
          <a:p>
            <a:pPr marL="177800" lvl="0" indent="-158750" algn="l" rtl="0">
              <a:lnSpc>
                <a:spcPct val="150000"/>
              </a:lnSpc>
              <a:spcBef>
                <a:spcPts val="800"/>
              </a:spcBef>
              <a:spcAft>
                <a:spcPts val="0"/>
              </a:spcAft>
              <a:buClr>
                <a:schemeClr val="dk1"/>
              </a:buClr>
              <a:buSzPts val="2100"/>
              <a:buFont typeface="Calibri"/>
              <a:buChar char="•"/>
            </a:pPr>
            <a:r>
              <a:rPr lang="en-US" dirty="0"/>
              <a:t>the written notifications required to be sent to parents and guardians (e.g., initial registration, school events, and program options)</a:t>
            </a:r>
            <a:endParaRPr dirty="0"/>
          </a:p>
          <a:p>
            <a:pPr marL="177800" lvl="0" indent="-139700" algn="l" rtl="0">
              <a:lnSpc>
                <a:spcPct val="150000"/>
              </a:lnSpc>
              <a:spcBef>
                <a:spcPts val="800"/>
              </a:spcBef>
              <a:spcAft>
                <a:spcPts val="0"/>
              </a:spcAft>
              <a:buSzPts val="1800"/>
              <a:buChar char="•"/>
            </a:pPr>
            <a:r>
              <a:rPr lang="en-US" u="sng" dirty="0">
                <a:solidFill>
                  <a:schemeClr val="hlink"/>
                </a:solidFill>
                <a:hlinkClick r:id="rId3"/>
              </a:rPr>
              <a:t>https://www.cde.ca.gov/sp/el/t3/elparentletters.asp</a:t>
            </a:r>
            <a:endParaRPr lang="en-US" u="sng" dirty="0">
              <a:solidFill>
                <a:schemeClr val="hlink"/>
              </a:solidFill>
            </a:endParaRPr>
          </a:p>
          <a:p>
            <a:pPr marL="177800" lvl="0" indent="-139700" algn="l" rtl="0">
              <a:lnSpc>
                <a:spcPct val="150000"/>
              </a:lnSpc>
              <a:spcBef>
                <a:spcPts val="800"/>
              </a:spcBef>
              <a:spcAft>
                <a:spcPts val="0"/>
              </a:spcAft>
              <a:buSzPts val="1800"/>
              <a:buChar char="•"/>
            </a:pPr>
            <a:r>
              <a:rPr lang="en-US" dirty="0">
                <a:solidFill>
                  <a:schemeClr val="accent6">
                    <a:lumMod val="50000"/>
                  </a:schemeClr>
                </a:solidFill>
              </a:rPr>
              <a:t>RESPONSABILIDADES DE DELAC</a:t>
            </a:r>
          </a:p>
          <a:p>
            <a:pPr marL="177800" lvl="0" indent="-139700" algn="l" rtl="0">
              <a:lnSpc>
                <a:spcPct val="150000"/>
              </a:lnSpc>
              <a:spcBef>
                <a:spcPts val="800"/>
              </a:spcBef>
              <a:spcAft>
                <a:spcPts val="0"/>
              </a:spcAft>
              <a:buSzPts val="1800"/>
              <a:buChar char="•"/>
            </a:pPr>
            <a:r>
              <a:rPr lang="es-ES" dirty="0">
                <a:solidFill>
                  <a:schemeClr val="accent6">
                    <a:lumMod val="50000"/>
                  </a:schemeClr>
                </a:solidFill>
              </a:rPr>
              <a:t>Revisa y comenta:</a:t>
            </a:r>
          </a:p>
          <a:p>
            <a:pPr marL="177800" lvl="0" indent="-139700" algn="l" rtl="0">
              <a:lnSpc>
                <a:spcPct val="150000"/>
              </a:lnSpc>
              <a:spcBef>
                <a:spcPts val="800"/>
              </a:spcBef>
              <a:spcAft>
                <a:spcPts val="0"/>
              </a:spcAft>
              <a:buSzPts val="1800"/>
              <a:buChar char="•"/>
            </a:pPr>
            <a:r>
              <a:rPr lang="es-ES" dirty="0">
                <a:solidFill>
                  <a:schemeClr val="accent6">
                    <a:lumMod val="50000"/>
                  </a:schemeClr>
                </a:solidFill>
              </a:rPr>
              <a:t>las notificaciones escritas que deben enviarse a los padres y tutores (por ejemplo, inscripción inicial, eventos escolares y opciones de programas)</a:t>
            </a:r>
            <a:endParaRPr dirty="0">
              <a:solidFill>
                <a:schemeClr val="accent6">
                  <a:lumMod val="50000"/>
                </a:schemeClr>
              </a:solidFill>
            </a:endParaRPr>
          </a:p>
          <a:p>
            <a:pPr marL="0" indent="0">
              <a:lnSpc>
                <a:spcPct val="150000"/>
              </a:lnSpc>
              <a:spcBef>
                <a:spcPts val="800"/>
              </a:spcBef>
              <a:buSzPts val="1700"/>
              <a:buNone/>
            </a:pPr>
            <a:r>
              <a:rPr lang="en-US" u="sng" dirty="0">
                <a:solidFill>
                  <a:schemeClr val="hlink"/>
                </a:solidFill>
                <a:hlinkClick r:id="rId3"/>
              </a:rPr>
              <a:t>https://www.cde.ca.gov/sp/el/t3/elparentletters.asp</a:t>
            </a:r>
            <a:endParaRPr lang="en-US" u="sng" dirty="0">
              <a:solidFill>
                <a:schemeClr val="hlink"/>
              </a:solidFill>
            </a:endParaRPr>
          </a:p>
          <a:p>
            <a:pPr marL="0" lvl="0" indent="0" algn="l" rtl="0">
              <a:lnSpc>
                <a:spcPct val="150000"/>
              </a:lnSpc>
              <a:spcBef>
                <a:spcPts val="800"/>
              </a:spcBef>
              <a:spcAft>
                <a:spcPts val="0"/>
              </a:spcAft>
              <a:buClr>
                <a:schemeClr val="dk1"/>
              </a:buClr>
              <a:buSzPts val="1700"/>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8"/>
          <p:cNvSpPr txBox="1">
            <a:spLocks noGrp="1"/>
          </p:cNvSpPr>
          <p:nvPr>
            <p:ph type="body" idx="1"/>
          </p:nvPr>
        </p:nvSpPr>
        <p:spPr>
          <a:xfrm>
            <a:off x="628650" y="1597819"/>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2400"/>
              <a:buNone/>
            </a:pPr>
            <a:r>
              <a:rPr lang="en-US" dirty="0"/>
              <a:t>The </a:t>
            </a:r>
            <a:r>
              <a:rPr lang="en-US" u="sng" dirty="0">
                <a:solidFill>
                  <a:schemeClr val="hlink"/>
                </a:solidFill>
                <a:hlinkClick r:id="rId3"/>
              </a:rPr>
              <a:t>Consolidated Application (</a:t>
            </a:r>
            <a:r>
              <a:rPr lang="en-US" u="sng" dirty="0" err="1">
                <a:solidFill>
                  <a:schemeClr val="hlink"/>
                </a:solidFill>
                <a:hlinkClick r:id="rId3"/>
              </a:rPr>
              <a:t>ConApp</a:t>
            </a:r>
            <a:r>
              <a:rPr lang="en-US" u="sng" dirty="0">
                <a:solidFill>
                  <a:schemeClr val="hlink"/>
                </a:solidFill>
                <a:hlinkClick r:id="rId3"/>
              </a:rPr>
              <a:t>)</a:t>
            </a:r>
            <a:r>
              <a:rPr lang="en-US" dirty="0"/>
              <a:t> shall also include certifications by appropriate LEA advisory committees that the application was developed with review and advisement of those committees.</a:t>
            </a:r>
          </a:p>
          <a:p>
            <a:pPr marL="0" lvl="0" indent="0" algn="l" rtl="0">
              <a:lnSpc>
                <a:spcPct val="90000"/>
              </a:lnSpc>
              <a:spcBef>
                <a:spcPts val="0"/>
              </a:spcBef>
              <a:spcAft>
                <a:spcPts val="0"/>
              </a:spcAft>
              <a:buClr>
                <a:schemeClr val="dk1"/>
              </a:buClr>
              <a:buSzPts val="2400"/>
              <a:buNone/>
            </a:pPr>
            <a:endParaRPr lang="en-US" dirty="0"/>
          </a:p>
          <a:p>
            <a:pPr marL="0" lvl="0" indent="0" algn="ctr" rtl="0">
              <a:lnSpc>
                <a:spcPct val="90000"/>
              </a:lnSpc>
              <a:spcBef>
                <a:spcPts val="0"/>
              </a:spcBef>
              <a:spcAft>
                <a:spcPts val="0"/>
              </a:spcAft>
              <a:buClr>
                <a:schemeClr val="dk1"/>
              </a:buClr>
              <a:buSzPts val="2400"/>
              <a:buNone/>
            </a:pPr>
            <a:endParaRPr lang="en-US" b="1" dirty="0"/>
          </a:p>
          <a:p>
            <a:pPr marL="0" lvl="0" indent="0" algn="ctr" rtl="0">
              <a:lnSpc>
                <a:spcPct val="90000"/>
              </a:lnSpc>
              <a:spcBef>
                <a:spcPts val="0"/>
              </a:spcBef>
              <a:spcAft>
                <a:spcPts val="0"/>
              </a:spcAft>
              <a:buClr>
                <a:schemeClr val="dk1"/>
              </a:buClr>
              <a:buSzPts val="2400"/>
              <a:buNone/>
            </a:pPr>
            <a:r>
              <a:rPr lang="en-US" b="1" dirty="0">
                <a:solidFill>
                  <a:schemeClr val="accent6">
                    <a:lumMod val="50000"/>
                  </a:schemeClr>
                </a:solidFill>
              </a:rPr>
              <a:t>RESPONSABILIDADES DE DELAC</a:t>
            </a:r>
          </a:p>
          <a:p>
            <a:pPr marL="0" lvl="0" indent="0" algn="l" rtl="0">
              <a:lnSpc>
                <a:spcPct val="90000"/>
              </a:lnSpc>
              <a:spcBef>
                <a:spcPts val="0"/>
              </a:spcBef>
              <a:spcAft>
                <a:spcPts val="0"/>
              </a:spcAft>
              <a:buClr>
                <a:schemeClr val="dk1"/>
              </a:buClr>
              <a:buSzPts val="2400"/>
              <a:buNone/>
            </a:pPr>
            <a:endParaRPr lang="en-US" dirty="0">
              <a:solidFill>
                <a:schemeClr val="accent6">
                  <a:lumMod val="50000"/>
                </a:schemeClr>
              </a:solidFill>
            </a:endParaRPr>
          </a:p>
          <a:p>
            <a:pPr marL="0" lvl="0" indent="0" algn="l" rtl="0">
              <a:lnSpc>
                <a:spcPct val="90000"/>
              </a:lnSpc>
              <a:spcBef>
                <a:spcPts val="0"/>
              </a:spcBef>
              <a:spcAft>
                <a:spcPts val="0"/>
              </a:spcAft>
              <a:buClr>
                <a:schemeClr val="dk1"/>
              </a:buClr>
              <a:buSzPts val="2400"/>
              <a:buNone/>
            </a:pPr>
            <a:r>
              <a:rPr lang="es-ES" dirty="0">
                <a:solidFill>
                  <a:schemeClr val="accent6">
                    <a:lumMod val="50000"/>
                  </a:schemeClr>
                </a:solidFill>
              </a:rPr>
              <a:t>La Solicitud Consolidada (</a:t>
            </a:r>
            <a:r>
              <a:rPr lang="es-ES" dirty="0" err="1">
                <a:solidFill>
                  <a:schemeClr val="accent6">
                    <a:lumMod val="50000"/>
                  </a:schemeClr>
                </a:solidFill>
              </a:rPr>
              <a:t>ConApp</a:t>
            </a:r>
            <a:r>
              <a:rPr lang="es-ES" dirty="0">
                <a:solidFill>
                  <a:schemeClr val="accent6">
                    <a:lumMod val="50000"/>
                  </a:schemeClr>
                </a:solidFill>
              </a:rPr>
              <a:t>) también incluirá certificaciones de los comités asesores de LEA correspondientes de que la solicitud se desarrolló con la revisión y el asesoramiento de esos comités.</a:t>
            </a:r>
            <a:endParaRPr dirty="0">
              <a:solidFill>
                <a:schemeClr val="accent6">
                  <a:lumMod val="50000"/>
                </a:schemeClr>
              </a:solidFill>
            </a:endParaRPr>
          </a:p>
          <a:p>
            <a:pPr marL="0" lvl="0" indent="0" algn="l" rtl="0">
              <a:lnSpc>
                <a:spcPct val="90000"/>
              </a:lnSpc>
              <a:spcBef>
                <a:spcPts val="800"/>
              </a:spcBef>
              <a:spcAft>
                <a:spcPts val="0"/>
              </a:spcAft>
              <a:buClr>
                <a:schemeClr val="dk1"/>
              </a:buClr>
              <a:buSzPts val="2400"/>
              <a:buNone/>
            </a:pPr>
            <a:endParaRPr dirty="0">
              <a:solidFill>
                <a:schemeClr val="accent6">
                  <a:lumMod val="50000"/>
                </a:schemeClr>
              </a:solidFill>
            </a:endParaRPr>
          </a:p>
          <a:p>
            <a:pPr marL="0" lvl="0" indent="0" algn="l" rtl="0">
              <a:lnSpc>
                <a:spcPct val="90000"/>
              </a:lnSpc>
              <a:spcBef>
                <a:spcPts val="800"/>
              </a:spcBef>
              <a:spcAft>
                <a:spcPts val="0"/>
              </a:spcAft>
              <a:buClr>
                <a:schemeClr val="dk1"/>
              </a:buClr>
              <a:buSzPts val="2400"/>
              <a:buNone/>
            </a:pPr>
            <a:endParaRPr dirty="0"/>
          </a:p>
          <a:p>
            <a:pPr marL="0" lvl="0" indent="0" algn="l" rtl="0">
              <a:lnSpc>
                <a:spcPct val="90000"/>
              </a:lnSpc>
              <a:spcBef>
                <a:spcPts val="800"/>
              </a:spcBef>
              <a:spcAft>
                <a:spcPts val="0"/>
              </a:spcAft>
              <a:buClr>
                <a:schemeClr val="dk1"/>
              </a:buClr>
              <a:buSzPts val="1100"/>
              <a:buNone/>
            </a:pPr>
            <a:endParaRPr dirty="0"/>
          </a:p>
          <a:p>
            <a:pPr marL="0" lvl="0" indent="0" algn="l" rtl="0">
              <a:lnSpc>
                <a:spcPct val="90000"/>
              </a:lnSpc>
              <a:spcBef>
                <a:spcPts val="800"/>
              </a:spcBef>
              <a:spcAft>
                <a:spcPts val="0"/>
              </a:spcAft>
              <a:buClr>
                <a:schemeClr val="dk1"/>
              </a:buClr>
              <a:buSzPts val="1100"/>
              <a:buNone/>
            </a:pPr>
            <a:endParaRPr dirty="0"/>
          </a:p>
        </p:txBody>
      </p:sp>
      <p:sp>
        <p:nvSpPr>
          <p:cNvPr id="373" name="Google Shape;373;p58"/>
          <p:cNvSpPr txBox="1">
            <a:spLocks noGrp="1"/>
          </p:cNvSpPr>
          <p:nvPr>
            <p:ph type="title"/>
          </p:nvPr>
        </p:nvSpPr>
        <p:spPr>
          <a:xfrm>
            <a:off x="628650" y="5024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US" b="1"/>
              <a:t>DELAC Responsibilities</a:t>
            </a:r>
            <a:endParaRPr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59"/>
          <p:cNvPicPr preferRelativeResize="0"/>
          <p:nvPr/>
        </p:nvPicPr>
        <p:blipFill>
          <a:blip r:embed="rId3">
            <a:alphaModFix/>
          </a:blip>
          <a:stretch>
            <a:fillRect/>
          </a:stretch>
        </p:blipFill>
        <p:spPr>
          <a:xfrm>
            <a:off x="3814750" y="1057275"/>
            <a:ext cx="1514475" cy="30289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lnSpcReduction="10000"/>
          </a:bodyPr>
          <a:lstStyle/>
          <a:p>
            <a:pPr marL="0" lvl="0" indent="0" algn="ctr" rtl="0">
              <a:lnSpc>
                <a:spcPct val="90000"/>
              </a:lnSpc>
              <a:spcBef>
                <a:spcPts val="0"/>
              </a:spcBef>
              <a:spcAft>
                <a:spcPts val="0"/>
              </a:spcAft>
              <a:buClr>
                <a:schemeClr val="dk1"/>
              </a:buClr>
              <a:buSzPts val="2700"/>
              <a:buNone/>
            </a:pPr>
            <a:r>
              <a:rPr lang="en-US" sz="3000" dirty="0"/>
              <a:t>Unity creates power, and by working together, parents and educators, we can ensure a quality learning environment for our English Learners!</a:t>
            </a:r>
          </a:p>
          <a:p>
            <a:pPr marL="0" lvl="0" indent="0" algn="ctr" rtl="0">
              <a:lnSpc>
                <a:spcPct val="90000"/>
              </a:lnSpc>
              <a:spcBef>
                <a:spcPts val="0"/>
              </a:spcBef>
              <a:spcAft>
                <a:spcPts val="0"/>
              </a:spcAft>
              <a:buClr>
                <a:schemeClr val="dk1"/>
              </a:buClr>
              <a:buSzPts val="2700"/>
              <a:buNone/>
            </a:pPr>
            <a:r>
              <a:rPr lang="es-ES" sz="3000" dirty="0">
                <a:solidFill>
                  <a:schemeClr val="accent6">
                    <a:lumMod val="50000"/>
                  </a:schemeClr>
                </a:solidFill>
              </a:rPr>
              <a:t>La unidad crea poder y, al trabajar juntos, padres y educadores, ¡podemos garantizar un entorno de aprendizaje de calidad para nuestros estudiantes de inglés!</a:t>
            </a:r>
            <a:endParaRPr sz="3000" dirty="0">
              <a:solidFill>
                <a:schemeClr val="accent6">
                  <a:lumMod val="50000"/>
                </a:scheme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1"/>
          <p:cNvSpPr txBox="1">
            <a:spLocks noGrp="1"/>
          </p:cNvSpPr>
          <p:nvPr>
            <p:ph type="title"/>
          </p:nvPr>
        </p:nvSpPr>
        <p:spPr>
          <a:xfrm>
            <a:off x="628650" y="502444"/>
            <a:ext cx="7886700" cy="994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ts val="1800"/>
              <a:buNone/>
            </a:pPr>
            <a:r>
              <a:rPr lang="en-US" sz="3600" b="1" dirty="0"/>
              <a:t>Resources</a:t>
            </a:r>
            <a:br>
              <a:rPr lang="en-US" sz="3600" b="1" dirty="0"/>
            </a:br>
            <a:r>
              <a:rPr lang="en-US" sz="3600" b="1" dirty="0" err="1">
                <a:solidFill>
                  <a:schemeClr val="accent6">
                    <a:lumMod val="50000"/>
                  </a:schemeClr>
                </a:solidFill>
              </a:rPr>
              <a:t>Recursos</a:t>
            </a:r>
            <a:endParaRPr sz="3600" b="1" dirty="0">
              <a:solidFill>
                <a:schemeClr val="accent6">
                  <a:lumMod val="50000"/>
                </a:schemeClr>
              </a:solidFill>
            </a:endParaRPr>
          </a:p>
        </p:txBody>
      </p:sp>
      <p:sp>
        <p:nvSpPr>
          <p:cNvPr id="389" name="Google Shape;389;p61"/>
          <p:cNvSpPr txBox="1"/>
          <p:nvPr/>
        </p:nvSpPr>
        <p:spPr>
          <a:xfrm>
            <a:off x="902550" y="1597350"/>
            <a:ext cx="7338900" cy="315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SDCOE ELAC-DELAC Resources Folder</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CDE ELAC Website</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sng" strike="noStrike" cap="none">
                <a:latin typeface="Calibri"/>
                <a:ea typeface="Calibri"/>
                <a:cs typeface="Calibri"/>
                <a:sym typeface="Calibri"/>
                <a:hlinkClick r:id="rId5"/>
              </a:rPr>
              <a:t>CDE DELAC Website</a:t>
            </a:r>
            <a:endParaRPr sz="24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628650" y="1085025"/>
            <a:ext cx="7886700" cy="3462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00000"/>
              <a:buNone/>
            </a:pPr>
            <a:r>
              <a:rPr lang="en-US" sz="1800"/>
              <a:t>Ariana Benitez</a:t>
            </a:r>
            <a:endParaRPr sz="1800"/>
          </a:p>
          <a:p>
            <a:pPr marL="0" lvl="0" indent="0" algn="l" rtl="0">
              <a:lnSpc>
                <a:spcPct val="90000"/>
              </a:lnSpc>
              <a:spcBef>
                <a:spcPts val="0"/>
              </a:spcBef>
              <a:spcAft>
                <a:spcPts val="0"/>
              </a:spcAft>
              <a:buSzPct val="100000"/>
              <a:buNone/>
            </a:pPr>
            <a:r>
              <a:rPr lang="en-US" sz="1800"/>
              <a:t>Projects Secretary</a:t>
            </a:r>
            <a:endParaRPr sz="1800"/>
          </a:p>
          <a:p>
            <a:pPr marL="0" lvl="0" indent="0" algn="l" rtl="0">
              <a:lnSpc>
                <a:spcPct val="90000"/>
              </a:lnSpc>
              <a:spcBef>
                <a:spcPts val="0"/>
              </a:spcBef>
              <a:spcAft>
                <a:spcPts val="0"/>
              </a:spcAft>
              <a:buSzPct val="100000"/>
              <a:buNone/>
            </a:pPr>
            <a:r>
              <a:rPr lang="en-US" sz="1800"/>
              <a:t>760-356-0600</a:t>
            </a:r>
            <a:endParaRPr sz="1800"/>
          </a:p>
          <a:p>
            <a:pPr marL="0" lvl="0" indent="0" algn="l" rtl="0">
              <a:lnSpc>
                <a:spcPct val="90000"/>
              </a:lnSpc>
              <a:spcBef>
                <a:spcPts val="0"/>
              </a:spcBef>
              <a:spcAft>
                <a:spcPts val="0"/>
              </a:spcAft>
              <a:buSzPct val="100000"/>
              <a:buNone/>
            </a:pPr>
            <a:r>
              <a:rPr lang="en-US" sz="1800" u="sng">
                <a:solidFill>
                  <a:schemeClr val="hlink"/>
                </a:solidFill>
                <a:hlinkClick r:id="rId3"/>
              </a:rPr>
              <a:t>abenitez@husd.net</a:t>
            </a:r>
            <a:endParaRPr sz="1800"/>
          </a:p>
          <a:p>
            <a:pPr marL="0" lvl="0" indent="0" algn="l" rtl="0">
              <a:lnSpc>
                <a:spcPct val="90000"/>
              </a:lnSpc>
              <a:spcBef>
                <a:spcPts val="0"/>
              </a:spcBef>
              <a:spcAft>
                <a:spcPts val="0"/>
              </a:spcAft>
              <a:buSzPct val="100000"/>
              <a:buNone/>
            </a:pPr>
            <a:endParaRPr sz="1800"/>
          </a:p>
          <a:p>
            <a:pPr marL="0" lvl="0" indent="0" algn="l" rtl="0">
              <a:lnSpc>
                <a:spcPct val="90000"/>
              </a:lnSpc>
              <a:spcBef>
                <a:spcPts val="0"/>
              </a:spcBef>
              <a:spcAft>
                <a:spcPts val="0"/>
              </a:spcAft>
              <a:buSzPct val="100000"/>
              <a:buNone/>
            </a:pPr>
            <a:r>
              <a:rPr lang="en-US" sz="1800"/>
              <a:t>Sandra Quezada</a:t>
            </a:r>
            <a:endParaRPr sz="1800"/>
          </a:p>
          <a:p>
            <a:pPr marL="0" lvl="0" indent="0" algn="l" rtl="0">
              <a:lnSpc>
                <a:spcPct val="90000"/>
              </a:lnSpc>
              <a:spcBef>
                <a:spcPts val="0"/>
              </a:spcBef>
              <a:spcAft>
                <a:spcPts val="0"/>
              </a:spcAft>
              <a:buSzPct val="100000"/>
              <a:buNone/>
            </a:pPr>
            <a:r>
              <a:rPr lang="en-US" sz="1800"/>
              <a:t>Counselor - Community Schools</a:t>
            </a:r>
            <a:endParaRPr sz="1800"/>
          </a:p>
          <a:p>
            <a:pPr marL="0" lvl="0" indent="0" algn="l" rtl="0">
              <a:lnSpc>
                <a:spcPct val="90000"/>
              </a:lnSpc>
              <a:spcBef>
                <a:spcPts val="0"/>
              </a:spcBef>
              <a:spcAft>
                <a:spcPts val="0"/>
              </a:spcAft>
              <a:buSzPct val="100000"/>
              <a:buNone/>
            </a:pPr>
            <a:r>
              <a:rPr lang="en-US" sz="1800"/>
              <a:t>760-270-8203</a:t>
            </a:r>
            <a:endParaRPr sz="1800"/>
          </a:p>
          <a:p>
            <a:pPr marL="0" lvl="0" indent="0" algn="l" rtl="0">
              <a:lnSpc>
                <a:spcPct val="90000"/>
              </a:lnSpc>
              <a:spcBef>
                <a:spcPts val="0"/>
              </a:spcBef>
              <a:spcAft>
                <a:spcPts val="0"/>
              </a:spcAft>
              <a:buSzPct val="100000"/>
              <a:buNone/>
            </a:pPr>
            <a:r>
              <a:rPr lang="en-US" sz="1800" u="sng">
                <a:solidFill>
                  <a:schemeClr val="hlink"/>
                </a:solidFill>
                <a:hlinkClick r:id="rId4"/>
              </a:rPr>
              <a:t>squezada@husd.net</a:t>
            </a:r>
            <a:endParaRPr sz="1800"/>
          </a:p>
          <a:p>
            <a:pPr marL="0" lvl="0" indent="0" algn="l" rtl="0">
              <a:lnSpc>
                <a:spcPct val="90000"/>
              </a:lnSpc>
              <a:spcBef>
                <a:spcPts val="0"/>
              </a:spcBef>
              <a:spcAft>
                <a:spcPts val="0"/>
              </a:spcAft>
              <a:buSzPct val="100000"/>
              <a:buNone/>
            </a:pPr>
            <a:endParaRPr sz="1800"/>
          </a:p>
          <a:p>
            <a:pPr marL="0" lvl="0" indent="0" algn="l" rtl="0">
              <a:lnSpc>
                <a:spcPct val="90000"/>
              </a:lnSpc>
              <a:spcBef>
                <a:spcPts val="0"/>
              </a:spcBef>
              <a:spcAft>
                <a:spcPts val="0"/>
              </a:spcAft>
              <a:buSzPct val="100000"/>
              <a:buNone/>
            </a:pPr>
            <a:r>
              <a:rPr lang="en-US" sz="1800"/>
              <a:t>Eric Velazquez</a:t>
            </a:r>
            <a:endParaRPr sz="1800"/>
          </a:p>
          <a:p>
            <a:pPr marL="0" lvl="0" indent="0" algn="l" rtl="0">
              <a:lnSpc>
                <a:spcPct val="90000"/>
              </a:lnSpc>
              <a:spcBef>
                <a:spcPts val="0"/>
              </a:spcBef>
              <a:spcAft>
                <a:spcPts val="0"/>
              </a:spcAft>
              <a:buSzPct val="100000"/>
              <a:buNone/>
            </a:pPr>
            <a:r>
              <a:rPr lang="en-US" sz="1800"/>
              <a:t>Projects Director</a:t>
            </a:r>
            <a:endParaRPr sz="1800"/>
          </a:p>
          <a:p>
            <a:pPr marL="0" lvl="0" indent="0" algn="l" rtl="0">
              <a:lnSpc>
                <a:spcPct val="90000"/>
              </a:lnSpc>
              <a:spcBef>
                <a:spcPts val="0"/>
              </a:spcBef>
              <a:spcAft>
                <a:spcPts val="0"/>
              </a:spcAft>
              <a:buSzPct val="100000"/>
              <a:buNone/>
            </a:pPr>
            <a:r>
              <a:rPr lang="en-US" sz="1800"/>
              <a:t>760-356-0190</a:t>
            </a:r>
            <a:endParaRPr sz="1800"/>
          </a:p>
          <a:p>
            <a:pPr marL="0" lvl="0" indent="0" algn="l" rtl="0">
              <a:lnSpc>
                <a:spcPct val="90000"/>
              </a:lnSpc>
              <a:spcBef>
                <a:spcPts val="0"/>
              </a:spcBef>
              <a:spcAft>
                <a:spcPts val="0"/>
              </a:spcAft>
              <a:buSzPct val="100000"/>
              <a:buNone/>
            </a:pPr>
            <a:r>
              <a:rPr lang="en-US" sz="1800" u="sng">
                <a:solidFill>
                  <a:schemeClr val="hlink"/>
                </a:solidFill>
                <a:hlinkClick r:id="rId5"/>
              </a:rPr>
              <a:t>evelazquez@husd.net</a:t>
            </a:r>
            <a:r>
              <a:rPr lang="en-US" sz="1800"/>
              <a:t> </a:t>
            </a:r>
            <a:endParaRPr sz="1800"/>
          </a:p>
        </p:txBody>
      </p:sp>
      <p:pic>
        <p:nvPicPr>
          <p:cNvPr id="395" name="Google Shape;395;p62"/>
          <p:cNvPicPr preferRelativeResize="0"/>
          <p:nvPr/>
        </p:nvPicPr>
        <p:blipFill>
          <a:blip r:embed="rId6">
            <a:alphaModFix/>
          </a:blip>
          <a:stretch>
            <a:fillRect/>
          </a:stretch>
        </p:blipFill>
        <p:spPr>
          <a:xfrm>
            <a:off x="4055175" y="1329450"/>
            <a:ext cx="4460175" cy="29734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3"/>
          <p:cNvSpPr txBox="1">
            <a:spLocks noGrp="1"/>
          </p:cNvSpPr>
          <p:nvPr>
            <p:ph type="ctrTitle" idx="4294967295"/>
          </p:nvPr>
        </p:nvSpPr>
        <p:spPr>
          <a:xfrm>
            <a:off x="1037850" y="1989600"/>
            <a:ext cx="7068300" cy="1164300"/>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80000"/>
              </a:lnSpc>
              <a:spcBef>
                <a:spcPts val="0"/>
              </a:spcBef>
              <a:spcAft>
                <a:spcPts val="0"/>
              </a:spcAft>
              <a:buClr>
                <a:schemeClr val="lt1"/>
              </a:buClr>
              <a:buSzPct val="102083"/>
              <a:buFont typeface="Arial"/>
              <a:buNone/>
            </a:pPr>
            <a:r>
              <a:rPr lang="en-US" sz="4800" b="1" i="0" u="none" strike="noStrike" cap="none" dirty="0">
                <a:solidFill>
                  <a:schemeClr val="dk1"/>
                </a:solidFill>
                <a:latin typeface="Calibri"/>
                <a:ea typeface="Calibri"/>
                <a:cs typeface="Calibri"/>
                <a:sym typeface="Calibri"/>
              </a:rPr>
              <a:t>Procedures, Bylaws and Documentation</a:t>
            </a:r>
            <a:br>
              <a:rPr lang="en-US" sz="4800" b="1" i="0" u="none" strike="noStrike" cap="none" dirty="0">
                <a:solidFill>
                  <a:schemeClr val="dk1"/>
                </a:solidFill>
                <a:latin typeface="Calibri"/>
                <a:ea typeface="Calibri"/>
                <a:cs typeface="Calibri"/>
                <a:sym typeface="Calibri"/>
              </a:rPr>
            </a:br>
            <a:r>
              <a:rPr lang="en-US" sz="4800" b="1" i="0" u="none" strike="noStrike" cap="none" dirty="0" err="1">
                <a:solidFill>
                  <a:schemeClr val="accent6">
                    <a:lumMod val="50000"/>
                  </a:schemeClr>
                </a:solidFill>
                <a:latin typeface="Calibri"/>
                <a:ea typeface="Calibri"/>
                <a:cs typeface="Calibri"/>
                <a:sym typeface="Calibri"/>
              </a:rPr>
              <a:t>Procedimientos</a:t>
            </a:r>
            <a:r>
              <a:rPr lang="en-US" sz="4800" b="1" i="0" u="none" strike="noStrike" cap="none" dirty="0">
                <a:solidFill>
                  <a:schemeClr val="accent6">
                    <a:lumMod val="50000"/>
                  </a:schemeClr>
                </a:solidFill>
                <a:latin typeface="Calibri"/>
                <a:ea typeface="Calibri"/>
                <a:cs typeface="Calibri"/>
                <a:sym typeface="Calibri"/>
              </a:rPr>
              <a:t>, </a:t>
            </a:r>
            <a:r>
              <a:rPr lang="en-US" sz="4800" b="1" i="0" u="none" strike="noStrike" cap="none" dirty="0" err="1">
                <a:solidFill>
                  <a:schemeClr val="accent6">
                    <a:lumMod val="50000"/>
                  </a:schemeClr>
                </a:solidFill>
                <a:latin typeface="Calibri"/>
                <a:ea typeface="Calibri"/>
                <a:cs typeface="Calibri"/>
                <a:sym typeface="Calibri"/>
              </a:rPr>
              <a:t>Estatutos</a:t>
            </a:r>
            <a:r>
              <a:rPr lang="en-US" sz="4800" b="1" i="0" u="none" strike="noStrike" cap="none" dirty="0">
                <a:solidFill>
                  <a:schemeClr val="accent6">
                    <a:lumMod val="50000"/>
                  </a:schemeClr>
                </a:solidFill>
                <a:latin typeface="Calibri"/>
                <a:ea typeface="Calibri"/>
                <a:cs typeface="Calibri"/>
                <a:sym typeface="Calibri"/>
              </a:rPr>
              <a:t> y </a:t>
            </a:r>
            <a:r>
              <a:rPr lang="en-US" sz="4800" b="1" i="0" u="none" strike="noStrike" cap="none" dirty="0" err="1">
                <a:solidFill>
                  <a:schemeClr val="accent6">
                    <a:lumMod val="50000"/>
                  </a:schemeClr>
                </a:solidFill>
                <a:latin typeface="Calibri"/>
                <a:ea typeface="Calibri"/>
                <a:cs typeface="Calibri"/>
                <a:sym typeface="Calibri"/>
              </a:rPr>
              <a:t>Documentación</a:t>
            </a:r>
            <a:endParaRPr sz="4800" b="1" i="0" u="none" strike="noStrike" cap="none" dirty="0">
              <a:solidFill>
                <a:schemeClr val="accent6">
                  <a:lumMod val="50000"/>
                </a:schemeClr>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4"/>
          <p:cNvSpPr txBox="1">
            <a:spLocks noGrp="1"/>
          </p:cNvSpPr>
          <p:nvPr>
            <p:ph type="title" idx="4294967295"/>
          </p:nvPr>
        </p:nvSpPr>
        <p:spPr>
          <a:xfrm>
            <a:off x="1037838" y="681875"/>
            <a:ext cx="7068300" cy="396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0F6F80"/>
              </a:buClr>
              <a:buSzPct val="114285"/>
              <a:buFont typeface="Arial"/>
              <a:buNone/>
            </a:pPr>
            <a:r>
              <a:rPr lang="en-US" b="1" dirty="0"/>
              <a:t>Requirements of the Greene Act </a:t>
            </a:r>
            <a:endParaRPr b="1" dirty="0"/>
          </a:p>
        </p:txBody>
      </p:sp>
      <p:sp>
        <p:nvSpPr>
          <p:cNvPr id="414" name="Google Shape;414;p64"/>
          <p:cNvSpPr txBox="1">
            <a:spLocks noGrp="1"/>
          </p:cNvSpPr>
          <p:nvPr>
            <p:ph type="body" idx="4294967295"/>
          </p:nvPr>
        </p:nvSpPr>
        <p:spPr>
          <a:xfrm>
            <a:off x="266850" y="1217850"/>
            <a:ext cx="8548500" cy="3573000"/>
          </a:xfrm>
          <a:prstGeom prst="rect">
            <a:avLst/>
          </a:prstGeom>
          <a:noFill/>
          <a:ln>
            <a:noFill/>
          </a:ln>
        </p:spPr>
        <p:txBody>
          <a:bodyPr spcFirstLastPara="1" wrap="square" lIns="91425" tIns="45700" rIns="91425" bIns="45700" anchor="t" anchorCtr="0">
            <a:normAutofit lnSpcReduction="10000"/>
          </a:bodyPr>
          <a:lstStyle/>
          <a:p>
            <a:pPr marL="533400" lvl="0" indent="-533400" algn="l" rtl="0">
              <a:lnSpc>
                <a:spcPct val="100000"/>
              </a:lnSpc>
              <a:spcBef>
                <a:spcPts val="0"/>
              </a:spcBef>
              <a:spcAft>
                <a:spcPts val="0"/>
              </a:spcAft>
              <a:buClr>
                <a:srgbClr val="000000"/>
              </a:buClr>
              <a:buSzPts val="1800"/>
              <a:buFont typeface="Calibri"/>
              <a:buAutoNum type="arabicPeriod"/>
            </a:pPr>
            <a:r>
              <a:rPr lang="en-US" sz="1800" dirty="0"/>
              <a:t>SSC meetings must be open to the public.</a:t>
            </a:r>
            <a:endParaRPr sz="1800" dirty="0"/>
          </a:p>
          <a:p>
            <a:pPr marL="533400" lvl="0" indent="-533400" algn="l" rtl="0">
              <a:lnSpc>
                <a:spcPct val="100000"/>
              </a:lnSpc>
              <a:spcBef>
                <a:spcPts val="1350"/>
              </a:spcBef>
              <a:spcAft>
                <a:spcPts val="0"/>
              </a:spcAft>
              <a:buClr>
                <a:srgbClr val="000000"/>
              </a:buClr>
              <a:buSzPts val="1800"/>
              <a:buFont typeface="Calibri"/>
              <a:buAutoNum type="arabicPeriod"/>
            </a:pPr>
            <a:r>
              <a:rPr lang="en-US" sz="1800" dirty="0"/>
              <a:t>Public may address the council.</a:t>
            </a:r>
            <a:endParaRPr sz="1800" dirty="0"/>
          </a:p>
          <a:p>
            <a:pPr marL="533400" lvl="0" indent="-533400" algn="l" rtl="0">
              <a:lnSpc>
                <a:spcPct val="100000"/>
              </a:lnSpc>
              <a:spcBef>
                <a:spcPts val="1350"/>
              </a:spcBef>
              <a:spcAft>
                <a:spcPts val="0"/>
              </a:spcAft>
              <a:buClr>
                <a:srgbClr val="000000"/>
              </a:buClr>
              <a:buSzPts val="1800"/>
              <a:buFont typeface="Noto Sans Symbols"/>
              <a:buAutoNum type="arabicPeriod"/>
            </a:pPr>
            <a:r>
              <a:rPr lang="en-US" sz="1800" dirty="0"/>
              <a:t>Meeting notice must be posted 72 hours in advance (online, email, via two-way communication system, on the school building, outside the office).</a:t>
            </a:r>
            <a:endParaRPr sz="1800" dirty="0"/>
          </a:p>
          <a:p>
            <a:pPr marL="533400" lvl="0" indent="-533400" algn="l" rtl="0">
              <a:lnSpc>
                <a:spcPct val="100000"/>
              </a:lnSpc>
              <a:spcBef>
                <a:spcPts val="1350"/>
              </a:spcBef>
              <a:spcAft>
                <a:spcPts val="0"/>
              </a:spcAft>
              <a:buClr>
                <a:srgbClr val="000000"/>
              </a:buClr>
              <a:buSzPts val="1800"/>
              <a:buFont typeface="Calibri"/>
              <a:buAutoNum type="arabicPeriod"/>
            </a:pPr>
            <a:r>
              <a:rPr lang="en-US" sz="1800" dirty="0"/>
              <a:t>Notice must specify date, time and place.</a:t>
            </a:r>
            <a:endParaRPr sz="1800" dirty="0"/>
          </a:p>
          <a:p>
            <a:pPr marL="533400" lvl="0" indent="-533400" algn="l" rtl="0">
              <a:lnSpc>
                <a:spcPct val="100000"/>
              </a:lnSpc>
              <a:spcBef>
                <a:spcPts val="1350"/>
              </a:spcBef>
              <a:spcAft>
                <a:spcPts val="0"/>
              </a:spcAft>
              <a:buClr>
                <a:srgbClr val="000000"/>
              </a:buClr>
              <a:buSzPts val="1800"/>
              <a:buFont typeface="Calibri"/>
              <a:buAutoNum type="arabicPeriod"/>
            </a:pPr>
            <a:r>
              <a:rPr lang="en-US" sz="1800" dirty="0"/>
              <a:t>Council action limited by the posted agenda.</a:t>
            </a:r>
            <a:endParaRPr sz="1800" dirty="0"/>
          </a:p>
          <a:p>
            <a:pPr marL="533400" lvl="0" indent="-533400" algn="l" rtl="0">
              <a:lnSpc>
                <a:spcPct val="100000"/>
              </a:lnSpc>
              <a:spcBef>
                <a:spcPts val="1350"/>
              </a:spcBef>
              <a:spcAft>
                <a:spcPts val="0"/>
              </a:spcAft>
              <a:buClr>
                <a:srgbClr val="000000"/>
              </a:buClr>
              <a:buSzPts val="1800"/>
              <a:buFont typeface="Calibri"/>
              <a:buAutoNum type="arabicPeriod"/>
            </a:pPr>
            <a:r>
              <a:rPr lang="en-US" sz="1800" dirty="0"/>
              <a:t>Questions or information need not be on the agenda.</a:t>
            </a:r>
            <a:endParaRPr sz="1800" dirty="0"/>
          </a:p>
          <a:p>
            <a:pPr marL="533400" lvl="0" indent="-533400" algn="l" rtl="0">
              <a:lnSpc>
                <a:spcPct val="100000"/>
              </a:lnSpc>
              <a:spcBef>
                <a:spcPts val="1350"/>
              </a:spcBef>
              <a:spcAft>
                <a:spcPts val="0"/>
              </a:spcAft>
              <a:buClr>
                <a:srgbClr val="000000"/>
              </a:buClr>
              <a:buSzPts val="1800"/>
              <a:buFont typeface="Calibri"/>
              <a:buAutoNum type="arabicPeriod"/>
            </a:pPr>
            <a:r>
              <a:rPr lang="en-US" sz="1800" dirty="0"/>
              <a:t>Violations require the item to be reconsidered at the next meeting after public input.	</a:t>
            </a:r>
            <a:endParaRPr sz="1800" dirty="0"/>
          </a:p>
        </p:txBody>
      </p:sp>
      <p:sp>
        <p:nvSpPr>
          <p:cNvPr id="415" name="Google Shape;415;p64"/>
          <p:cNvSpPr/>
          <p:nvPr/>
        </p:nvSpPr>
        <p:spPr>
          <a:xfrm>
            <a:off x="6344343" y="4631860"/>
            <a:ext cx="1944900" cy="235200"/>
          </a:xfrm>
          <a:prstGeom prst="rect">
            <a:avLst/>
          </a:prstGeom>
          <a:noFill/>
          <a:ln>
            <a:noFill/>
          </a:ln>
        </p:spPr>
        <p:txBody>
          <a:bodyPr spcFirstLastPara="1" wrap="square" lIns="91425" tIns="45700" rIns="91425" bIns="45700" anchor="t" anchorCtr="0">
            <a:noAutofit/>
          </a:bodyPr>
          <a:lstStyle/>
          <a:p>
            <a:pPr marL="533400" marR="0" lvl="0" indent="-533400" algn="l" rtl="0">
              <a:lnSpc>
                <a:spcPct val="80000"/>
              </a:lnSpc>
              <a:spcBef>
                <a:spcPts val="0"/>
              </a:spcBef>
              <a:spcAft>
                <a:spcPts val="0"/>
              </a:spcAft>
              <a:buClr>
                <a:srgbClr val="002060"/>
              </a:buClr>
              <a:buSzPts val="1800"/>
              <a:buFont typeface="Arial"/>
              <a:buNone/>
            </a:pPr>
            <a:endParaRPr sz="1800" b="0" i="1" u="none" strike="noStrike" cap="none">
              <a:solidFill>
                <a:srgbClr val="FFFFFF"/>
              </a:solidFill>
              <a:latin typeface="Arial"/>
              <a:ea typeface="Arial"/>
              <a:cs typeface="Arial"/>
              <a:sym typeface="Arial"/>
            </a:endParaRPr>
          </a:p>
        </p:txBody>
      </p:sp>
      <p:sp>
        <p:nvSpPr>
          <p:cNvPr id="416" name="Google Shape;416;p64"/>
          <p:cNvSpPr txBox="1"/>
          <p:nvPr/>
        </p:nvSpPr>
        <p:spPr>
          <a:xfrm>
            <a:off x="6986674" y="4645641"/>
            <a:ext cx="1828800" cy="207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Arial"/>
                <a:ea typeface="Arial"/>
                <a:cs typeface="Arial"/>
                <a:sym typeface="Arial"/>
              </a:rPr>
              <a:t>Ed Code 35147</a:t>
            </a:r>
            <a:endParaRPr sz="1400" b="0" i="0" u="none" strike="noStrike" cap="none">
              <a:solidFill>
                <a:srgbClr val="FFFFFF"/>
              </a:solidFill>
              <a:latin typeface="Arial"/>
              <a:ea typeface="Arial"/>
              <a:cs typeface="Arial"/>
              <a:sym typeface="Arial"/>
            </a:endParaRPr>
          </a:p>
        </p:txBody>
      </p:sp>
      <p:sp>
        <p:nvSpPr>
          <p:cNvPr id="417" name="Google Shape;417;p64"/>
          <p:cNvSpPr txBox="1">
            <a:spLocks noGrp="1"/>
          </p:cNvSpPr>
          <p:nvPr>
            <p:ph type="sldNum" idx="12"/>
          </p:nvPr>
        </p:nvSpPr>
        <p:spPr>
          <a:xfrm>
            <a:off x="8536302"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chemeClr val="accent1"/>
                </a:solidFill>
                <a:latin typeface="Lato"/>
                <a:ea typeface="Lato"/>
                <a:cs typeface="Lato"/>
                <a:sym typeface="Lato"/>
              </a:rPr>
              <a:t>59</a:t>
            </a:fld>
            <a:endParaRPr>
              <a:solidFill>
                <a:schemeClr val="accen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ctrTitle"/>
          </p:nvPr>
        </p:nvSpPr>
        <p:spPr>
          <a:xfrm>
            <a:off x="1143000" y="1573305"/>
            <a:ext cx="6858000" cy="16725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4500"/>
              <a:buNone/>
            </a:pPr>
            <a:r>
              <a:rPr lang="en-US" dirty="0"/>
              <a:t>Legislative Intent</a:t>
            </a:r>
            <a:br>
              <a:rPr lang="en-US" dirty="0"/>
            </a:br>
            <a:r>
              <a:rPr lang="en-US" dirty="0" err="1">
                <a:solidFill>
                  <a:schemeClr val="accent1">
                    <a:lumMod val="60000"/>
                    <a:lumOff val="40000"/>
                  </a:schemeClr>
                </a:solidFill>
              </a:rPr>
              <a:t>Intención</a:t>
            </a:r>
            <a:r>
              <a:rPr lang="en-US" dirty="0">
                <a:solidFill>
                  <a:schemeClr val="accent1">
                    <a:lumMod val="60000"/>
                    <a:lumOff val="40000"/>
                  </a:schemeClr>
                </a:solidFill>
              </a:rPr>
              <a:t> </a:t>
            </a:r>
            <a:r>
              <a:rPr lang="en-US" dirty="0" err="1">
                <a:solidFill>
                  <a:schemeClr val="accent1">
                    <a:lumMod val="60000"/>
                    <a:lumOff val="40000"/>
                  </a:schemeClr>
                </a:solidFill>
              </a:rPr>
              <a:t>legislativa</a:t>
            </a:r>
            <a:endParaRPr dirty="0">
              <a:solidFill>
                <a:schemeClr val="accent1">
                  <a:lumMod val="60000"/>
                  <a:lumOff val="40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A439-6BC7-0F35-6D7E-6B9FD3C33F9C}"/>
              </a:ext>
            </a:extLst>
          </p:cNvPr>
          <p:cNvSpPr>
            <a:spLocks noGrp="1"/>
          </p:cNvSpPr>
          <p:nvPr>
            <p:ph type="title"/>
          </p:nvPr>
        </p:nvSpPr>
        <p:spPr/>
        <p:txBody>
          <a:bodyPr>
            <a:normAutofit fontScale="90000"/>
          </a:bodyPr>
          <a:lstStyle/>
          <a:p>
            <a:pPr algn="ctr"/>
            <a:r>
              <a:rPr lang="es-ES" dirty="0"/>
              <a:t>Requisitos de la Ley Greene</a:t>
            </a:r>
            <a:endParaRPr lang="en-US" dirty="0"/>
          </a:p>
        </p:txBody>
      </p:sp>
      <p:sp>
        <p:nvSpPr>
          <p:cNvPr id="3" name="Text Placeholder 2">
            <a:extLst>
              <a:ext uri="{FF2B5EF4-FFF2-40B4-BE49-F238E27FC236}">
                <a16:creationId xmlns:a16="http://schemas.microsoft.com/office/drawing/2014/main" id="{AF1CC712-4C98-4270-DF7C-56EA7C899B36}"/>
              </a:ext>
            </a:extLst>
          </p:cNvPr>
          <p:cNvSpPr>
            <a:spLocks noGrp="1"/>
          </p:cNvSpPr>
          <p:nvPr>
            <p:ph type="body" idx="1"/>
          </p:nvPr>
        </p:nvSpPr>
        <p:spPr/>
        <p:txBody>
          <a:bodyPr>
            <a:noAutofit/>
          </a:bodyPr>
          <a:lstStyle/>
          <a:p>
            <a:pPr marL="488950" indent="-342900">
              <a:buFont typeface="+mj-lt"/>
              <a:buAutoNum type="arabicPeriod"/>
            </a:pPr>
            <a:r>
              <a:rPr lang="es-ES" sz="1400" dirty="0">
                <a:solidFill>
                  <a:schemeClr val="accent6">
                    <a:lumMod val="50000"/>
                  </a:schemeClr>
                </a:solidFill>
              </a:rPr>
              <a:t>Las reuniones del SSC deben estar abiertas al público.</a:t>
            </a:r>
          </a:p>
          <a:p>
            <a:pPr marL="488950" indent="-342900">
              <a:buFont typeface="+mj-lt"/>
              <a:buAutoNum type="arabicPeriod"/>
            </a:pPr>
            <a:r>
              <a:rPr lang="es-ES" sz="1400" dirty="0">
                <a:solidFill>
                  <a:schemeClr val="accent6">
                    <a:lumMod val="50000"/>
                  </a:schemeClr>
                </a:solidFill>
              </a:rPr>
              <a:t>El público podrá dirigirse al consejo.</a:t>
            </a:r>
          </a:p>
          <a:p>
            <a:pPr marL="488950" indent="-342900">
              <a:buFont typeface="+mj-lt"/>
              <a:buAutoNum type="arabicPeriod"/>
            </a:pPr>
            <a:r>
              <a:rPr lang="es-ES" sz="1400" dirty="0">
                <a:solidFill>
                  <a:schemeClr val="accent6">
                    <a:lumMod val="50000"/>
                  </a:schemeClr>
                </a:solidFill>
              </a:rPr>
              <a:t>El aviso de la reunión debe publicarse con 72 horas de anticipación (en línea, correo electrónico, mediante un sistema de comunicación bidireccional, en el edificio de la escuela, fuera de la oficina).</a:t>
            </a:r>
          </a:p>
          <a:p>
            <a:pPr marL="488950" indent="-342900">
              <a:buFont typeface="+mj-lt"/>
              <a:buAutoNum type="arabicPeriod"/>
            </a:pPr>
            <a:r>
              <a:rPr lang="es-ES" sz="1400" dirty="0">
                <a:solidFill>
                  <a:schemeClr val="accent6">
                    <a:lumMod val="50000"/>
                  </a:schemeClr>
                </a:solidFill>
              </a:rPr>
              <a:t>El aviso debe especificar fecha, hora y lugar.</a:t>
            </a:r>
          </a:p>
          <a:p>
            <a:pPr marL="488950" indent="-342900">
              <a:buFont typeface="+mj-lt"/>
              <a:buAutoNum type="arabicPeriod"/>
            </a:pPr>
            <a:r>
              <a:rPr lang="es-ES" sz="1400" dirty="0">
                <a:solidFill>
                  <a:schemeClr val="accent6">
                    <a:lumMod val="50000"/>
                  </a:schemeClr>
                </a:solidFill>
              </a:rPr>
              <a:t>Acción del consejo limitada por la agenda publicada.</a:t>
            </a:r>
          </a:p>
          <a:p>
            <a:pPr marL="488950" indent="-342900">
              <a:buFont typeface="+mj-lt"/>
              <a:buAutoNum type="arabicPeriod"/>
            </a:pPr>
            <a:r>
              <a:rPr lang="es-ES" sz="1400" dirty="0">
                <a:solidFill>
                  <a:schemeClr val="accent6">
                    <a:lumMod val="50000"/>
                  </a:schemeClr>
                </a:solidFill>
              </a:rPr>
              <a:t>No es necesario que las preguntas o la información estén en la agenda.</a:t>
            </a:r>
          </a:p>
          <a:p>
            <a:pPr marL="488950" indent="-342900">
              <a:buFont typeface="+mj-lt"/>
              <a:buAutoNum type="arabicPeriod"/>
            </a:pPr>
            <a:r>
              <a:rPr lang="es-ES" sz="1400" dirty="0">
                <a:solidFill>
                  <a:schemeClr val="accent6">
                    <a:lumMod val="50000"/>
                  </a:schemeClr>
                </a:solidFill>
              </a:rPr>
              <a:t>Las violaciones requieren que el artículo sea reconsiderado en la próxima reunión después de la opinión del público.</a:t>
            </a:r>
            <a:endParaRPr lang="en-US" sz="1400" dirty="0">
              <a:solidFill>
                <a:schemeClr val="accent6">
                  <a:lumMod val="50000"/>
                </a:schemeClr>
              </a:solidFill>
            </a:endParaRPr>
          </a:p>
        </p:txBody>
      </p:sp>
    </p:spTree>
    <p:extLst>
      <p:ext uri="{BB962C8B-B14F-4D97-AF65-F5344CB8AC3E}">
        <p14:creationId xmlns:p14="http://schemas.microsoft.com/office/powerpoint/2010/main" val="1266145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5"/>
          <p:cNvSpPr txBox="1">
            <a:spLocks noGrp="1"/>
          </p:cNvSpPr>
          <p:nvPr>
            <p:ph type="title" idx="4294967295"/>
          </p:nvPr>
        </p:nvSpPr>
        <p:spPr>
          <a:xfrm>
            <a:off x="1037850" y="767275"/>
            <a:ext cx="7068300" cy="745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F6F80"/>
              </a:buClr>
              <a:buSzPts val="3600"/>
              <a:buFont typeface="Arial"/>
              <a:buNone/>
            </a:pPr>
            <a:r>
              <a:rPr lang="en-US" b="1" dirty="0"/>
              <a:t>SSC Bylaws</a:t>
            </a:r>
            <a:endParaRPr b="1" dirty="0">
              <a:solidFill>
                <a:srgbClr val="3F3F3F"/>
              </a:solidFill>
            </a:endParaRPr>
          </a:p>
        </p:txBody>
      </p:sp>
      <p:sp>
        <p:nvSpPr>
          <p:cNvPr id="427" name="Google Shape;427;p65"/>
          <p:cNvSpPr txBox="1">
            <a:spLocks noGrp="1"/>
          </p:cNvSpPr>
          <p:nvPr>
            <p:ph type="body" idx="4294967295"/>
          </p:nvPr>
        </p:nvSpPr>
        <p:spPr>
          <a:xfrm>
            <a:off x="1037838" y="1591475"/>
            <a:ext cx="7068300" cy="2886300"/>
          </a:xfrm>
          <a:prstGeom prst="rect">
            <a:avLst/>
          </a:prstGeom>
          <a:noFill/>
          <a:ln>
            <a:noFill/>
          </a:ln>
        </p:spPr>
        <p:txBody>
          <a:bodyPr spcFirstLastPara="1" wrap="square" lIns="91425" tIns="45700" rIns="91425" bIns="45700" anchor="t" anchorCtr="0">
            <a:normAutofit fontScale="85000" lnSpcReduction="10000"/>
          </a:bodyPr>
          <a:lstStyle/>
          <a:p>
            <a:pPr marL="457200" lvl="0" indent="-311150" algn="l" rtl="0">
              <a:lnSpc>
                <a:spcPct val="100000"/>
              </a:lnSpc>
              <a:spcBef>
                <a:spcPts val="1000"/>
              </a:spcBef>
              <a:spcAft>
                <a:spcPts val="0"/>
              </a:spcAft>
              <a:buSzPts val="1300"/>
              <a:buChar char="●"/>
            </a:pPr>
            <a:r>
              <a:rPr lang="en-US" dirty="0"/>
              <a:t>Although not required, bylaws are important for a well-functioning committee</a:t>
            </a:r>
            <a:endParaRPr dirty="0"/>
          </a:p>
          <a:p>
            <a:pPr marL="457200" lvl="0" indent="-311150" algn="l" rtl="0">
              <a:lnSpc>
                <a:spcPct val="100000"/>
              </a:lnSpc>
              <a:spcBef>
                <a:spcPts val="1000"/>
              </a:spcBef>
              <a:spcAft>
                <a:spcPts val="0"/>
              </a:spcAft>
              <a:buSzPts val="1300"/>
              <a:buChar char="●"/>
            </a:pPr>
            <a:r>
              <a:rPr lang="en-US" dirty="0"/>
              <a:t>Bylaws define responsibilities, processes and policies</a:t>
            </a:r>
            <a:endParaRPr dirty="0"/>
          </a:p>
          <a:p>
            <a:pPr marL="457200" lvl="0" indent="-311150" algn="l" rtl="0">
              <a:lnSpc>
                <a:spcPct val="100000"/>
              </a:lnSpc>
              <a:spcBef>
                <a:spcPts val="1000"/>
              </a:spcBef>
              <a:spcAft>
                <a:spcPts val="0"/>
              </a:spcAft>
              <a:buSzPts val="1300"/>
              <a:buChar char="●"/>
            </a:pPr>
            <a:r>
              <a:rPr lang="en-US" dirty="0"/>
              <a:t>Bylaws can address problems before they arise</a:t>
            </a:r>
            <a:endParaRPr dirty="0"/>
          </a:p>
          <a:p>
            <a:pPr marL="457200" lvl="0" indent="-311150" algn="l" rtl="0">
              <a:lnSpc>
                <a:spcPct val="100000"/>
              </a:lnSpc>
              <a:spcBef>
                <a:spcPts val="1000"/>
              </a:spcBef>
              <a:spcAft>
                <a:spcPts val="0"/>
              </a:spcAft>
              <a:buSzPts val="1300"/>
              <a:buChar char="●"/>
            </a:pPr>
            <a:r>
              <a:rPr lang="en-US" dirty="0"/>
              <a:t>Bylaws should be reviewed regularly and updated to address any new issues</a:t>
            </a:r>
          </a:p>
          <a:p>
            <a:pPr marL="205794" lvl="0" indent="-53394" algn="ctr" rtl="0">
              <a:lnSpc>
                <a:spcPct val="100000"/>
              </a:lnSpc>
              <a:spcBef>
                <a:spcPts val="1350"/>
              </a:spcBef>
              <a:spcAft>
                <a:spcPts val="0"/>
              </a:spcAft>
              <a:buSzPts val="2400"/>
              <a:buNone/>
            </a:pPr>
            <a:r>
              <a:rPr lang="en-US" b="1" dirty="0" err="1">
                <a:solidFill>
                  <a:schemeClr val="accent6">
                    <a:lumMod val="50000"/>
                  </a:schemeClr>
                </a:solidFill>
              </a:rPr>
              <a:t>Estatutos</a:t>
            </a:r>
            <a:r>
              <a:rPr lang="en-US" b="1" dirty="0">
                <a:solidFill>
                  <a:schemeClr val="accent6">
                    <a:lumMod val="50000"/>
                  </a:schemeClr>
                </a:solidFill>
              </a:rPr>
              <a:t> del SSC</a:t>
            </a:r>
          </a:p>
          <a:p>
            <a:pPr marL="205794" lvl="0" indent="-53394" rtl="0">
              <a:lnSpc>
                <a:spcPct val="100000"/>
              </a:lnSpc>
              <a:spcBef>
                <a:spcPts val="1350"/>
              </a:spcBef>
              <a:spcAft>
                <a:spcPts val="0"/>
              </a:spcAft>
              <a:buSzPts val="2400"/>
              <a:buNone/>
            </a:pPr>
            <a:r>
              <a:rPr lang="es-ES" b="1" dirty="0">
                <a:solidFill>
                  <a:schemeClr val="accent6">
                    <a:lumMod val="50000"/>
                  </a:schemeClr>
                </a:solidFill>
              </a:rPr>
              <a:t>Aunque no son obligatorios, los estatutos son importantes para el buen funcionamiento de un comité</a:t>
            </a:r>
          </a:p>
          <a:p>
            <a:pPr marL="205794" lvl="0" indent="-53394" rtl="0">
              <a:lnSpc>
                <a:spcPct val="100000"/>
              </a:lnSpc>
              <a:spcBef>
                <a:spcPts val="1350"/>
              </a:spcBef>
              <a:spcAft>
                <a:spcPts val="0"/>
              </a:spcAft>
              <a:buSzPts val="2400"/>
              <a:buNone/>
            </a:pPr>
            <a:r>
              <a:rPr lang="es-ES" b="1" dirty="0">
                <a:solidFill>
                  <a:schemeClr val="accent6">
                    <a:lumMod val="50000"/>
                  </a:schemeClr>
                </a:solidFill>
              </a:rPr>
              <a:t>Los estatutos definen responsabilidades, procesos y políticas.</a:t>
            </a:r>
          </a:p>
          <a:p>
            <a:pPr marL="205794" lvl="0" indent="-53394" rtl="0">
              <a:lnSpc>
                <a:spcPct val="100000"/>
              </a:lnSpc>
              <a:spcBef>
                <a:spcPts val="1350"/>
              </a:spcBef>
              <a:spcAft>
                <a:spcPts val="0"/>
              </a:spcAft>
              <a:buSzPts val="2400"/>
              <a:buNone/>
            </a:pPr>
            <a:r>
              <a:rPr lang="es-ES" b="1" dirty="0">
                <a:solidFill>
                  <a:schemeClr val="accent6">
                    <a:lumMod val="50000"/>
                  </a:schemeClr>
                </a:solidFill>
              </a:rPr>
              <a:t>Los estatutos pueden abordar los problemas antes de que surjan</a:t>
            </a:r>
          </a:p>
          <a:p>
            <a:pPr marL="205794" lvl="0" indent="-53394" rtl="0">
              <a:lnSpc>
                <a:spcPct val="100000"/>
              </a:lnSpc>
              <a:spcBef>
                <a:spcPts val="1350"/>
              </a:spcBef>
              <a:spcAft>
                <a:spcPts val="0"/>
              </a:spcAft>
              <a:buSzPts val="2400"/>
              <a:buNone/>
            </a:pPr>
            <a:r>
              <a:rPr lang="es-ES" b="1" dirty="0">
                <a:solidFill>
                  <a:schemeClr val="accent6">
                    <a:lumMod val="50000"/>
                  </a:schemeClr>
                </a:solidFill>
              </a:rPr>
              <a:t>Los estatutos deben revisarse periódicamente y actualizarse para abordar cualquier problema nuevo.</a:t>
            </a:r>
            <a:endParaRPr b="1" dirty="0">
              <a:solidFill>
                <a:schemeClr val="accent6">
                  <a:lumMod val="50000"/>
                </a:schemeClr>
              </a:solidFill>
            </a:endParaRPr>
          </a:p>
        </p:txBody>
      </p:sp>
      <p:sp>
        <p:nvSpPr>
          <p:cNvPr id="428" name="Google Shape;428;p65"/>
          <p:cNvSpPr txBox="1">
            <a:spLocks noGrp="1"/>
          </p:cNvSpPr>
          <p:nvPr>
            <p:ph type="sldNum" idx="12"/>
          </p:nvPr>
        </p:nvSpPr>
        <p:spPr>
          <a:xfrm>
            <a:off x="8536302"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chemeClr val="accent1"/>
                </a:solidFill>
                <a:latin typeface="Lato"/>
                <a:ea typeface="Lato"/>
                <a:cs typeface="Lato"/>
                <a:sym typeface="Lato"/>
              </a:rPr>
              <a:t>61</a:t>
            </a:fld>
            <a:endParaRPr>
              <a:solidFill>
                <a:schemeClr val="accen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6"/>
          <p:cNvSpPr txBox="1">
            <a:spLocks noGrp="1"/>
          </p:cNvSpPr>
          <p:nvPr>
            <p:ph type="title" idx="4294967295"/>
          </p:nvPr>
        </p:nvSpPr>
        <p:spPr>
          <a:xfrm>
            <a:off x="1037850" y="740850"/>
            <a:ext cx="7068300" cy="745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F6F80"/>
              </a:buClr>
              <a:buSzPts val="3600"/>
              <a:buFont typeface="Arial"/>
              <a:buNone/>
            </a:pPr>
            <a:r>
              <a:rPr lang="en-US" b="1" dirty="0"/>
              <a:t>SSC Bylaws</a:t>
            </a:r>
            <a:endParaRPr b="1" dirty="0">
              <a:solidFill>
                <a:srgbClr val="3F3F3F"/>
              </a:solidFill>
            </a:endParaRPr>
          </a:p>
        </p:txBody>
      </p:sp>
      <p:sp>
        <p:nvSpPr>
          <p:cNvPr id="438" name="Google Shape;438;p66"/>
          <p:cNvSpPr txBox="1">
            <a:spLocks noGrp="1"/>
          </p:cNvSpPr>
          <p:nvPr>
            <p:ph type="body" idx="4294967295"/>
          </p:nvPr>
        </p:nvSpPr>
        <p:spPr>
          <a:xfrm>
            <a:off x="1037850" y="1650700"/>
            <a:ext cx="7068300" cy="2615100"/>
          </a:xfrm>
          <a:prstGeom prst="rect">
            <a:avLst/>
          </a:prstGeom>
          <a:noFill/>
          <a:ln>
            <a:noFill/>
          </a:ln>
        </p:spPr>
        <p:txBody>
          <a:bodyPr spcFirstLastPara="1" wrap="square" lIns="91425" tIns="45700" rIns="91425" bIns="45700" anchor="t" anchorCtr="0">
            <a:normAutofit/>
          </a:bodyPr>
          <a:lstStyle/>
          <a:p>
            <a:pPr marL="457200" lvl="0" indent="-311150" algn="l" rtl="0">
              <a:lnSpc>
                <a:spcPct val="100000"/>
              </a:lnSpc>
              <a:spcBef>
                <a:spcPts val="1000"/>
              </a:spcBef>
              <a:spcAft>
                <a:spcPts val="0"/>
              </a:spcAft>
              <a:buSzPts val="1300"/>
              <a:buChar char="●"/>
            </a:pPr>
            <a:r>
              <a:rPr lang="en-US" dirty="0"/>
              <a:t>Let’s take a moment to review a sample template for SSC Bylaws</a:t>
            </a:r>
            <a:endParaRPr dirty="0"/>
          </a:p>
          <a:p>
            <a:pPr marL="0" lvl="0" indent="0" algn="ctr" rtl="0">
              <a:lnSpc>
                <a:spcPct val="100000"/>
              </a:lnSpc>
              <a:spcBef>
                <a:spcPts val="1000"/>
              </a:spcBef>
              <a:spcAft>
                <a:spcPts val="0"/>
              </a:spcAft>
              <a:buSzPts val="2100"/>
              <a:buNone/>
            </a:pPr>
            <a:r>
              <a:rPr lang="en-US" sz="3000" u="sng" dirty="0">
                <a:solidFill>
                  <a:schemeClr val="hlink"/>
                </a:solidFill>
                <a:hlinkClick r:id="rId3"/>
              </a:rPr>
              <a:t>Sample Bylaws</a:t>
            </a:r>
            <a:endParaRPr sz="3000" dirty="0"/>
          </a:p>
          <a:p>
            <a:pPr marL="205794" lvl="0" indent="-53394" algn="l" rtl="0">
              <a:lnSpc>
                <a:spcPct val="100000"/>
              </a:lnSpc>
              <a:spcBef>
                <a:spcPts val="1350"/>
              </a:spcBef>
              <a:spcAft>
                <a:spcPts val="0"/>
              </a:spcAft>
              <a:buSzPts val="2400"/>
              <a:buNone/>
            </a:pPr>
            <a:endParaRPr sz="2400" dirty="0"/>
          </a:p>
        </p:txBody>
      </p:sp>
      <p:sp>
        <p:nvSpPr>
          <p:cNvPr id="439" name="Google Shape;439;p66"/>
          <p:cNvSpPr txBox="1">
            <a:spLocks noGrp="1"/>
          </p:cNvSpPr>
          <p:nvPr>
            <p:ph type="sldNum" idx="12"/>
          </p:nvPr>
        </p:nvSpPr>
        <p:spPr>
          <a:xfrm>
            <a:off x="8536302"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chemeClr val="accent1"/>
                </a:solidFill>
                <a:latin typeface="Lato"/>
                <a:ea typeface="Lato"/>
                <a:cs typeface="Lato"/>
                <a:sym typeface="Lato"/>
              </a:rPr>
              <a:t>62</a:t>
            </a:fld>
            <a:endParaRPr>
              <a:solidFill>
                <a:schemeClr val="accent1"/>
              </a:solidFill>
              <a:latin typeface="Lato"/>
              <a:ea typeface="Lato"/>
              <a:cs typeface="Lato"/>
              <a:sym typeface="Lato"/>
            </a:endParaRPr>
          </a:p>
        </p:txBody>
      </p:sp>
      <p:pic>
        <p:nvPicPr>
          <p:cNvPr id="440" name="Google Shape;440;p66"/>
          <p:cNvPicPr preferRelativeResize="0"/>
          <p:nvPr/>
        </p:nvPicPr>
        <p:blipFill rotWithShape="1">
          <a:blip r:embed="rId4">
            <a:alphaModFix/>
          </a:blip>
          <a:srcRect/>
          <a:stretch/>
        </p:blipFill>
        <p:spPr>
          <a:xfrm>
            <a:off x="3918912" y="3404375"/>
            <a:ext cx="1306176" cy="1300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E81-D8E2-B2C1-98D4-DF74358552D0}"/>
              </a:ext>
            </a:extLst>
          </p:cNvPr>
          <p:cNvSpPr>
            <a:spLocks noGrp="1"/>
          </p:cNvSpPr>
          <p:nvPr>
            <p:ph type="title"/>
          </p:nvPr>
        </p:nvSpPr>
        <p:spPr/>
        <p:txBody>
          <a:bodyPr>
            <a:normAutofit fontScale="90000"/>
          </a:bodyPr>
          <a:lstStyle/>
          <a:p>
            <a:pPr algn="ctr"/>
            <a:r>
              <a:rPr lang="en-US" dirty="0" err="1"/>
              <a:t>Estatutos</a:t>
            </a:r>
            <a:r>
              <a:rPr lang="en-US" dirty="0"/>
              <a:t> del SSC</a:t>
            </a:r>
          </a:p>
        </p:txBody>
      </p:sp>
      <p:sp>
        <p:nvSpPr>
          <p:cNvPr id="3" name="Text Placeholder 2">
            <a:extLst>
              <a:ext uri="{FF2B5EF4-FFF2-40B4-BE49-F238E27FC236}">
                <a16:creationId xmlns:a16="http://schemas.microsoft.com/office/drawing/2014/main" id="{0BC889D7-8E45-EE5A-5470-EBD1150700C0}"/>
              </a:ext>
            </a:extLst>
          </p:cNvPr>
          <p:cNvSpPr>
            <a:spLocks noGrp="1"/>
          </p:cNvSpPr>
          <p:nvPr>
            <p:ph type="body" idx="1"/>
          </p:nvPr>
        </p:nvSpPr>
        <p:spPr/>
        <p:txBody>
          <a:bodyPr/>
          <a:lstStyle/>
          <a:p>
            <a:pPr marL="146050" indent="0">
              <a:buNone/>
            </a:pPr>
            <a:r>
              <a:rPr lang="es-ES" dirty="0"/>
              <a:t>Tomémonos un momento para revisar una plantilla de muestra para los estatutos del SSC</a:t>
            </a:r>
          </a:p>
          <a:p>
            <a:pPr marL="146050" indent="0" algn="ctr">
              <a:buNone/>
            </a:pPr>
            <a:r>
              <a:rPr lang="es-ES" sz="1400" u="sng" dirty="0">
                <a:solidFill>
                  <a:schemeClr val="accent6">
                    <a:lumMod val="50000"/>
                  </a:schemeClr>
                </a:solidFill>
              </a:rPr>
              <a:t>Modelos de estatutos</a:t>
            </a:r>
          </a:p>
          <a:p>
            <a:pPr marL="146050" indent="0">
              <a:buNone/>
            </a:pPr>
            <a:endParaRPr lang="es-ES" dirty="0"/>
          </a:p>
          <a:p>
            <a:pPr marL="146050" indent="0">
              <a:buNone/>
            </a:pPr>
            <a:endParaRPr lang="es-ES" dirty="0"/>
          </a:p>
          <a:p>
            <a:pPr marL="146050" indent="0">
              <a:buNone/>
            </a:pPr>
            <a:endParaRPr lang="en-US" dirty="0"/>
          </a:p>
        </p:txBody>
      </p:sp>
      <p:pic>
        <p:nvPicPr>
          <p:cNvPr id="4" name="Google Shape;440;p66">
            <a:extLst>
              <a:ext uri="{FF2B5EF4-FFF2-40B4-BE49-F238E27FC236}">
                <a16:creationId xmlns:a16="http://schemas.microsoft.com/office/drawing/2014/main" id="{A5AD106F-6469-79D7-7424-43589C5D22E7}"/>
              </a:ext>
            </a:extLst>
          </p:cNvPr>
          <p:cNvPicPr preferRelativeResize="0"/>
          <p:nvPr/>
        </p:nvPicPr>
        <p:blipFill rotWithShape="1">
          <a:blip r:embed="rId2">
            <a:alphaModFix/>
          </a:blip>
          <a:srcRect/>
          <a:stretch/>
        </p:blipFill>
        <p:spPr>
          <a:xfrm>
            <a:off x="3918912" y="2875737"/>
            <a:ext cx="1306176" cy="1300050"/>
          </a:xfrm>
          <a:prstGeom prst="rect">
            <a:avLst/>
          </a:prstGeom>
          <a:noFill/>
          <a:ln>
            <a:noFill/>
          </a:ln>
        </p:spPr>
      </p:pic>
    </p:spTree>
    <p:extLst>
      <p:ext uri="{BB962C8B-B14F-4D97-AF65-F5344CB8AC3E}">
        <p14:creationId xmlns:p14="http://schemas.microsoft.com/office/powerpoint/2010/main" val="2241692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7"/>
          <p:cNvSpPr txBox="1">
            <a:spLocks noGrp="1"/>
          </p:cNvSpPr>
          <p:nvPr>
            <p:ph type="title" idx="4294967295"/>
          </p:nvPr>
        </p:nvSpPr>
        <p:spPr>
          <a:xfrm>
            <a:off x="1037850" y="879750"/>
            <a:ext cx="7068300" cy="5103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F6F80"/>
              </a:buClr>
              <a:buSzPts val="3600"/>
              <a:buFont typeface="Arial"/>
              <a:buNone/>
            </a:pPr>
            <a:r>
              <a:rPr lang="en-US" b="1" dirty="0"/>
              <a:t>Rules of Order</a:t>
            </a:r>
            <a:endParaRPr b="1" dirty="0"/>
          </a:p>
        </p:txBody>
      </p:sp>
      <p:sp>
        <p:nvSpPr>
          <p:cNvPr id="450" name="Google Shape;450;p67"/>
          <p:cNvSpPr txBox="1">
            <a:spLocks noGrp="1"/>
          </p:cNvSpPr>
          <p:nvPr>
            <p:ph type="body" idx="4294967295"/>
          </p:nvPr>
        </p:nvSpPr>
        <p:spPr>
          <a:xfrm>
            <a:off x="518250" y="1515500"/>
            <a:ext cx="8107500" cy="2895900"/>
          </a:xfrm>
          <a:prstGeom prst="rect">
            <a:avLst/>
          </a:prstGeom>
          <a:noFill/>
          <a:ln>
            <a:noFill/>
          </a:ln>
        </p:spPr>
        <p:txBody>
          <a:bodyPr spcFirstLastPara="1" wrap="square" lIns="91425" tIns="45700" rIns="91425" bIns="45700" anchor="t" anchorCtr="0">
            <a:normAutofit fontScale="62500" lnSpcReduction="20000"/>
          </a:bodyPr>
          <a:lstStyle/>
          <a:p>
            <a:pPr marL="205794" lvl="0" indent="-135944" algn="l" rtl="0">
              <a:lnSpc>
                <a:spcPct val="100000"/>
              </a:lnSpc>
              <a:spcBef>
                <a:spcPts val="0"/>
              </a:spcBef>
              <a:spcAft>
                <a:spcPts val="0"/>
              </a:spcAft>
              <a:buSzPts val="1300"/>
              <a:buChar char="•"/>
            </a:pPr>
            <a:r>
              <a:rPr lang="en-US" dirty="0"/>
              <a:t>SSC meetings should be conducted using Rules of Order (Robert’s or Institution-specific)</a:t>
            </a:r>
            <a:endParaRPr dirty="0"/>
          </a:p>
          <a:p>
            <a:pPr marL="205794" lvl="0" indent="-135944" algn="l" rtl="0">
              <a:lnSpc>
                <a:spcPct val="100000"/>
              </a:lnSpc>
              <a:spcBef>
                <a:spcPts val="1350"/>
              </a:spcBef>
              <a:spcAft>
                <a:spcPts val="0"/>
              </a:spcAft>
              <a:buSzPts val="1300"/>
              <a:buChar char="•"/>
            </a:pPr>
            <a:r>
              <a:rPr lang="en-US" dirty="0"/>
              <a:t>Provide procedural norms to ensure fairness and orderliness</a:t>
            </a:r>
            <a:endParaRPr dirty="0"/>
          </a:p>
          <a:p>
            <a:pPr marL="205794" lvl="0" indent="-135944" algn="l" rtl="0">
              <a:lnSpc>
                <a:spcPct val="100000"/>
              </a:lnSpc>
              <a:spcBef>
                <a:spcPts val="1350"/>
              </a:spcBef>
              <a:spcAft>
                <a:spcPts val="0"/>
              </a:spcAft>
              <a:buSzPts val="1300"/>
              <a:buChar char="•"/>
            </a:pPr>
            <a:r>
              <a:rPr lang="en-US" dirty="0"/>
              <a:t>Code of Ethics – agreements about how council members behave </a:t>
            </a:r>
            <a:endParaRPr dirty="0"/>
          </a:p>
          <a:p>
            <a:pPr marL="205794" lvl="0" indent="-135944" algn="l" rtl="0">
              <a:lnSpc>
                <a:spcPct val="100000"/>
              </a:lnSpc>
              <a:spcBef>
                <a:spcPts val="1350"/>
              </a:spcBef>
              <a:spcAft>
                <a:spcPts val="0"/>
              </a:spcAft>
              <a:buSzPts val="1300"/>
              <a:buChar char="•"/>
            </a:pPr>
            <a:r>
              <a:rPr lang="en-US" dirty="0"/>
              <a:t>Council should periodically evaluate how it is functioning</a:t>
            </a:r>
          </a:p>
          <a:p>
            <a:pPr marL="69850" lvl="0" indent="0" algn="ctr" rtl="0">
              <a:lnSpc>
                <a:spcPct val="100000"/>
              </a:lnSpc>
              <a:spcBef>
                <a:spcPts val="1350"/>
              </a:spcBef>
              <a:spcAft>
                <a:spcPts val="0"/>
              </a:spcAft>
              <a:buSzPts val="1300"/>
              <a:buNone/>
            </a:pPr>
            <a:r>
              <a:rPr lang="en-US" sz="1800" b="1" dirty="0">
                <a:solidFill>
                  <a:schemeClr val="accent6">
                    <a:lumMod val="50000"/>
                  </a:schemeClr>
                </a:solidFill>
              </a:rPr>
              <a:t>Reglas de </a:t>
            </a:r>
            <a:r>
              <a:rPr lang="en-US" sz="1800" b="1" dirty="0" err="1">
                <a:solidFill>
                  <a:schemeClr val="accent6">
                    <a:lumMod val="50000"/>
                  </a:schemeClr>
                </a:solidFill>
              </a:rPr>
              <a:t>orden</a:t>
            </a:r>
            <a:endParaRPr lang="en-US" sz="1800" b="1" dirty="0">
              <a:solidFill>
                <a:schemeClr val="accent6">
                  <a:lumMod val="50000"/>
                </a:schemeClr>
              </a:solidFill>
            </a:endParaRPr>
          </a:p>
          <a:p>
            <a:pPr marL="355600" indent="-285750">
              <a:lnSpc>
                <a:spcPct val="100000"/>
              </a:lnSpc>
              <a:spcBef>
                <a:spcPts val="1350"/>
              </a:spcBef>
            </a:pPr>
            <a:r>
              <a:rPr lang="es-ES" sz="1800" b="1" dirty="0">
                <a:solidFill>
                  <a:schemeClr val="accent6">
                    <a:lumMod val="50000"/>
                  </a:schemeClr>
                </a:solidFill>
              </a:rPr>
              <a:t>Las reuniones del SSC deben llevarse a cabo utilizando Reglas de Orden (de Robert o específicas de la institución)</a:t>
            </a:r>
          </a:p>
          <a:p>
            <a:pPr marL="355600" indent="-285750">
              <a:lnSpc>
                <a:spcPct val="100000"/>
              </a:lnSpc>
              <a:spcBef>
                <a:spcPts val="1350"/>
              </a:spcBef>
            </a:pPr>
            <a:r>
              <a:rPr lang="es-ES" sz="1800" b="1" dirty="0">
                <a:solidFill>
                  <a:schemeClr val="accent6">
                    <a:lumMod val="50000"/>
                  </a:schemeClr>
                </a:solidFill>
              </a:rPr>
              <a:t>Proporcionar normas procesales para garantizar la equidad y el orden.</a:t>
            </a:r>
          </a:p>
          <a:p>
            <a:pPr marL="355600" indent="-285750">
              <a:lnSpc>
                <a:spcPct val="100000"/>
              </a:lnSpc>
              <a:spcBef>
                <a:spcPts val="1350"/>
              </a:spcBef>
            </a:pPr>
            <a:r>
              <a:rPr lang="es-ES" sz="1800" b="1" dirty="0">
                <a:solidFill>
                  <a:schemeClr val="accent6">
                    <a:lumMod val="50000"/>
                  </a:schemeClr>
                </a:solidFill>
              </a:rPr>
              <a:t>Código de Ética – acuerdos sobre cómo se comportan los miembros del consejo</a:t>
            </a:r>
          </a:p>
          <a:p>
            <a:pPr marL="355600" indent="-285750">
              <a:lnSpc>
                <a:spcPct val="100000"/>
              </a:lnSpc>
              <a:spcBef>
                <a:spcPts val="1350"/>
              </a:spcBef>
            </a:pPr>
            <a:r>
              <a:rPr lang="es-ES" sz="1800" b="1" dirty="0">
                <a:solidFill>
                  <a:schemeClr val="accent6">
                    <a:lumMod val="50000"/>
                  </a:schemeClr>
                </a:solidFill>
              </a:rPr>
              <a:t>El Consejo debería evaluar periódicamente su funcionamiento</a:t>
            </a:r>
            <a:endParaRPr sz="1800" b="1" dirty="0">
              <a:solidFill>
                <a:schemeClr val="accent6">
                  <a:lumMod val="50000"/>
                </a:schemeClr>
              </a:solidFill>
            </a:endParaRPr>
          </a:p>
        </p:txBody>
      </p:sp>
      <p:sp>
        <p:nvSpPr>
          <p:cNvPr id="451" name="Google Shape;451;p67"/>
          <p:cNvSpPr txBox="1">
            <a:spLocks noGrp="1"/>
          </p:cNvSpPr>
          <p:nvPr>
            <p:ph type="sldNum" idx="12"/>
          </p:nvPr>
        </p:nvSpPr>
        <p:spPr>
          <a:xfrm>
            <a:off x="8536302"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chemeClr val="accent1"/>
                </a:solidFill>
                <a:latin typeface="Lato"/>
                <a:ea typeface="Lato"/>
                <a:cs typeface="Lato"/>
                <a:sym typeface="Lato"/>
              </a:rPr>
              <a:t>64</a:t>
            </a:fld>
            <a:endParaRPr>
              <a:solidFill>
                <a:schemeClr val="accen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8"/>
          <p:cNvSpPr txBox="1">
            <a:spLocks noGrp="1"/>
          </p:cNvSpPr>
          <p:nvPr>
            <p:ph type="title" idx="4294967295"/>
          </p:nvPr>
        </p:nvSpPr>
        <p:spPr>
          <a:xfrm>
            <a:off x="1037850" y="1151950"/>
            <a:ext cx="7068300" cy="3963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F6F80"/>
              </a:buClr>
              <a:buSzPct val="100000"/>
              <a:buFont typeface="Arial"/>
              <a:buNone/>
            </a:pPr>
            <a:r>
              <a:rPr lang="en-US" sz="3600" b="1" dirty="0"/>
              <a:t>Sign-In Process</a:t>
            </a:r>
            <a:endParaRPr sz="3600" b="1" dirty="0"/>
          </a:p>
        </p:txBody>
      </p:sp>
      <p:sp>
        <p:nvSpPr>
          <p:cNvPr id="461" name="Google Shape;461;p68"/>
          <p:cNvSpPr txBox="1">
            <a:spLocks noGrp="1"/>
          </p:cNvSpPr>
          <p:nvPr>
            <p:ph type="body" idx="4294967295"/>
          </p:nvPr>
        </p:nvSpPr>
        <p:spPr>
          <a:xfrm>
            <a:off x="651600" y="1733375"/>
            <a:ext cx="7840800" cy="3033900"/>
          </a:xfrm>
          <a:prstGeom prst="rect">
            <a:avLst/>
          </a:prstGeom>
          <a:noFill/>
          <a:ln>
            <a:noFill/>
          </a:ln>
        </p:spPr>
        <p:txBody>
          <a:bodyPr spcFirstLastPara="1" wrap="square" lIns="91425" tIns="45700" rIns="91425" bIns="45700" anchor="t" anchorCtr="0">
            <a:normAutofit/>
          </a:bodyPr>
          <a:lstStyle/>
          <a:p>
            <a:pPr marL="205794" lvl="0" indent="-135944" algn="l" rtl="0">
              <a:lnSpc>
                <a:spcPct val="100000"/>
              </a:lnSpc>
              <a:spcBef>
                <a:spcPts val="0"/>
              </a:spcBef>
              <a:spcAft>
                <a:spcPts val="0"/>
              </a:spcAft>
              <a:buSzPts val="1300"/>
              <a:buChar char="•"/>
            </a:pPr>
            <a:r>
              <a:rPr lang="en-US" dirty="0"/>
              <a:t>Required as documentation for compliance monitoring</a:t>
            </a:r>
            <a:endParaRPr dirty="0"/>
          </a:p>
          <a:p>
            <a:pPr marL="205794" lvl="0" indent="-135944" algn="l" rtl="0">
              <a:lnSpc>
                <a:spcPct val="100000"/>
              </a:lnSpc>
              <a:spcBef>
                <a:spcPts val="1350"/>
              </a:spcBef>
              <a:spcAft>
                <a:spcPts val="0"/>
              </a:spcAft>
              <a:buSzPts val="1300"/>
              <a:buChar char="•"/>
            </a:pPr>
            <a:r>
              <a:rPr lang="en-US" dirty="0"/>
              <a:t>Demonstrates quorum met for SSC meetings and actions</a:t>
            </a:r>
            <a:endParaRPr dirty="0"/>
          </a:p>
          <a:p>
            <a:pPr marL="205794" lvl="0" indent="-135944" algn="l" rtl="0">
              <a:lnSpc>
                <a:spcPct val="100000"/>
              </a:lnSpc>
              <a:spcBef>
                <a:spcPts val="1350"/>
              </a:spcBef>
              <a:spcAft>
                <a:spcPts val="0"/>
              </a:spcAft>
              <a:buSzPts val="1300"/>
              <a:buChar char="•"/>
            </a:pPr>
            <a:r>
              <a:rPr lang="en-US" dirty="0"/>
              <a:t>Using a sign-in form can demonstrate meeting the composition requirements </a:t>
            </a:r>
          </a:p>
          <a:p>
            <a:pPr marL="69850" lvl="0" indent="0" algn="ctr" rtl="0">
              <a:lnSpc>
                <a:spcPct val="100000"/>
              </a:lnSpc>
              <a:spcBef>
                <a:spcPts val="1350"/>
              </a:spcBef>
              <a:spcAft>
                <a:spcPts val="0"/>
              </a:spcAft>
              <a:buSzPts val="1300"/>
              <a:buNone/>
            </a:pPr>
            <a:r>
              <a:rPr lang="es-ES" dirty="0">
                <a:solidFill>
                  <a:schemeClr val="accent6">
                    <a:lumMod val="50000"/>
                  </a:schemeClr>
                </a:solidFill>
              </a:rPr>
              <a:t>Proceso de inicio de sesión</a:t>
            </a:r>
          </a:p>
          <a:p>
            <a:pPr marL="355600" indent="-285750">
              <a:lnSpc>
                <a:spcPct val="100000"/>
              </a:lnSpc>
              <a:spcBef>
                <a:spcPts val="1350"/>
              </a:spcBef>
            </a:pPr>
            <a:r>
              <a:rPr lang="es-ES" dirty="0">
                <a:solidFill>
                  <a:schemeClr val="accent6">
                    <a:lumMod val="50000"/>
                  </a:schemeClr>
                </a:solidFill>
              </a:rPr>
              <a:t>Requerido como documentación para el monitoreo del cumplimiento.</a:t>
            </a:r>
          </a:p>
          <a:p>
            <a:pPr marL="355600" indent="-285750">
              <a:lnSpc>
                <a:spcPct val="100000"/>
              </a:lnSpc>
              <a:spcBef>
                <a:spcPts val="1350"/>
              </a:spcBef>
            </a:pPr>
            <a:r>
              <a:rPr lang="es-ES" dirty="0">
                <a:solidFill>
                  <a:schemeClr val="accent6">
                    <a:lumMod val="50000"/>
                  </a:schemeClr>
                </a:solidFill>
              </a:rPr>
              <a:t>Demuestra que se cumplió el quórum para las reuniones y acciones del SSC</a:t>
            </a:r>
          </a:p>
          <a:p>
            <a:pPr marL="355600" indent="-285750">
              <a:lnSpc>
                <a:spcPct val="100000"/>
              </a:lnSpc>
              <a:spcBef>
                <a:spcPts val="1350"/>
              </a:spcBef>
            </a:pPr>
            <a:r>
              <a:rPr lang="es-ES" dirty="0">
                <a:solidFill>
                  <a:schemeClr val="accent6">
                    <a:lumMod val="50000"/>
                  </a:schemeClr>
                </a:solidFill>
              </a:rPr>
              <a:t>El uso de un formulario de inicio de sesión puede demostrar que se cumplen los requisitos de composición.</a:t>
            </a:r>
            <a:endParaRPr dirty="0">
              <a:solidFill>
                <a:schemeClr val="accent6">
                  <a:lumMod val="50000"/>
                </a:schemeClr>
              </a:solidFill>
            </a:endParaRPr>
          </a:p>
          <a:p>
            <a:pPr marL="205794" lvl="0" indent="-91494" algn="l" rtl="0">
              <a:lnSpc>
                <a:spcPct val="100000"/>
              </a:lnSpc>
              <a:spcBef>
                <a:spcPts val="1350"/>
              </a:spcBef>
              <a:spcAft>
                <a:spcPts val="0"/>
              </a:spcAft>
              <a:buSzPts val="1800"/>
              <a:buNone/>
            </a:pPr>
            <a:endParaRPr dirty="0"/>
          </a:p>
          <a:p>
            <a:pPr marL="205794" lvl="0" indent="-91494" algn="l" rtl="0">
              <a:lnSpc>
                <a:spcPct val="100000"/>
              </a:lnSpc>
              <a:spcBef>
                <a:spcPts val="1350"/>
              </a:spcBef>
              <a:spcAft>
                <a:spcPts val="0"/>
              </a:spcAft>
              <a:buSzPts val="1800"/>
              <a:buNone/>
            </a:pPr>
            <a:endParaRPr dirty="0"/>
          </a:p>
        </p:txBody>
      </p:sp>
      <p:sp>
        <p:nvSpPr>
          <p:cNvPr id="462" name="Google Shape;462;p68"/>
          <p:cNvSpPr txBox="1">
            <a:spLocks noGrp="1"/>
          </p:cNvSpPr>
          <p:nvPr>
            <p:ph type="sldNum" idx="12"/>
          </p:nvPr>
        </p:nvSpPr>
        <p:spPr>
          <a:xfrm>
            <a:off x="8536302"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chemeClr val="accent1"/>
                </a:solidFill>
                <a:latin typeface="Lato"/>
                <a:ea typeface="Lato"/>
                <a:cs typeface="Lato"/>
                <a:sym typeface="Lato"/>
              </a:rPr>
              <a:t>65</a:t>
            </a:fld>
            <a:endParaRPr>
              <a:solidFill>
                <a:schemeClr val="accen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9"/>
          <p:cNvSpPr txBox="1"/>
          <p:nvPr/>
        </p:nvSpPr>
        <p:spPr>
          <a:xfrm>
            <a:off x="457200" y="451454"/>
            <a:ext cx="82296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a:solidFill>
                  <a:srgbClr val="000000"/>
                </a:solidFill>
                <a:latin typeface="Calibri"/>
                <a:ea typeface="Calibri"/>
                <a:cs typeface="Calibri"/>
                <a:sym typeface="Calibri"/>
              </a:rPr>
              <a:t>Records</a:t>
            </a:r>
            <a:endParaRPr sz="3300" b="0" i="0" u="none" strike="noStrike" cap="none">
              <a:solidFill>
                <a:srgbClr val="3F3F3F"/>
              </a:solidFill>
              <a:latin typeface="Calibri"/>
              <a:ea typeface="Calibri"/>
              <a:cs typeface="Calibri"/>
              <a:sym typeface="Calibri"/>
            </a:endParaRPr>
          </a:p>
        </p:txBody>
      </p:sp>
      <p:sp>
        <p:nvSpPr>
          <p:cNvPr id="468" name="Google Shape;468;p69"/>
          <p:cNvSpPr txBox="1"/>
          <p:nvPr/>
        </p:nvSpPr>
        <p:spPr>
          <a:xfrm>
            <a:off x="457200" y="1277750"/>
            <a:ext cx="8229600" cy="3561000"/>
          </a:xfrm>
          <a:prstGeom prst="rect">
            <a:avLst/>
          </a:prstGeom>
          <a:noFill/>
          <a:ln>
            <a:noFill/>
          </a:ln>
        </p:spPr>
        <p:txBody>
          <a:bodyPr spcFirstLastPara="1" wrap="square" lIns="91425" tIns="45700" rIns="91425" bIns="45700" anchor="t" anchorCtr="0">
            <a:noAutofit/>
          </a:bodyPr>
          <a:lstStyle/>
          <a:p>
            <a:pPr marL="182880" marR="0" lvl="0" indent="-151765" algn="l" rtl="0">
              <a:lnSpc>
                <a:spcPct val="80000"/>
              </a:lnSpc>
              <a:spcBef>
                <a:spcPts val="0"/>
              </a:spcBef>
              <a:spcAft>
                <a:spcPts val="0"/>
              </a:spcAft>
              <a:buClr>
                <a:srgbClr val="000000"/>
              </a:buClr>
              <a:buSzPts val="2100"/>
              <a:buFont typeface="Calibri"/>
              <a:buChar char="•"/>
            </a:pPr>
            <a:r>
              <a:rPr lang="en-US" sz="2100" b="0" i="0" u="none" strike="noStrike" cap="none" dirty="0">
                <a:solidFill>
                  <a:srgbClr val="000000"/>
                </a:solidFill>
                <a:latin typeface="Calibri"/>
                <a:ea typeface="Calibri"/>
                <a:cs typeface="Calibri"/>
                <a:sym typeface="Calibri"/>
              </a:rPr>
              <a:t>Federal law requires that all records pertinent to federally-funded programs be retained for three years </a:t>
            </a:r>
            <a:endParaRPr sz="2100" b="0" i="0" u="none" strike="noStrike" cap="none" dirty="0">
              <a:solidFill>
                <a:srgbClr val="000000"/>
              </a:solidFill>
              <a:latin typeface="Calibri"/>
              <a:ea typeface="Calibri"/>
              <a:cs typeface="Calibri"/>
              <a:sym typeface="Calibri"/>
            </a:endParaRPr>
          </a:p>
          <a:p>
            <a:pPr marL="182880" marR="0" lvl="0" indent="-151765" algn="l" rtl="0">
              <a:lnSpc>
                <a:spcPct val="80000"/>
              </a:lnSpc>
              <a:spcBef>
                <a:spcPts val="1350"/>
              </a:spcBef>
              <a:spcAft>
                <a:spcPts val="0"/>
              </a:spcAft>
              <a:buClr>
                <a:srgbClr val="000000"/>
              </a:buClr>
              <a:buSzPts val="2100"/>
              <a:buFont typeface="Calibri"/>
              <a:buChar char="•"/>
            </a:pPr>
            <a:r>
              <a:rPr lang="en-US" sz="2100" b="0" i="0" u="none" strike="noStrike" cap="none" dirty="0">
                <a:solidFill>
                  <a:srgbClr val="000000"/>
                </a:solidFill>
                <a:latin typeface="Calibri"/>
                <a:ea typeface="Calibri"/>
                <a:cs typeface="Calibri"/>
                <a:sym typeface="Calibri"/>
              </a:rPr>
              <a:t>SSC records must be available for public review upon request</a:t>
            </a:r>
            <a:endParaRPr sz="2100" b="0" i="0" u="none" strike="noStrike" cap="none" dirty="0">
              <a:solidFill>
                <a:srgbClr val="000000"/>
              </a:solidFill>
              <a:latin typeface="Calibri"/>
              <a:ea typeface="Calibri"/>
              <a:cs typeface="Calibri"/>
              <a:sym typeface="Calibri"/>
            </a:endParaRPr>
          </a:p>
          <a:p>
            <a:pPr marL="182880" marR="0" lvl="0" indent="-151765" algn="l" rtl="0">
              <a:lnSpc>
                <a:spcPct val="80000"/>
              </a:lnSpc>
              <a:spcBef>
                <a:spcPts val="1350"/>
              </a:spcBef>
              <a:spcAft>
                <a:spcPts val="0"/>
              </a:spcAft>
              <a:buClr>
                <a:srgbClr val="000000"/>
              </a:buClr>
              <a:buSzPts val="2100"/>
              <a:buFont typeface="Calibri"/>
              <a:buChar char="•"/>
            </a:pPr>
            <a:r>
              <a:rPr lang="en-US" sz="2100" b="0" i="0" u="none" strike="noStrike" cap="none" dirty="0">
                <a:solidFill>
                  <a:srgbClr val="000000"/>
                </a:solidFill>
                <a:latin typeface="Calibri"/>
                <a:ea typeface="Calibri"/>
                <a:cs typeface="Calibri"/>
                <a:sym typeface="Calibri"/>
              </a:rPr>
              <a:t>Records to be maintained:</a:t>
            </a:r>
            <a:endParaRPr sz="2100" b="0" i="0" u="none" strike="noStrike" cap="none" dirty="0">
              <a:solidFill>
                <a:srgbClr val="000000"/>
              </a:solidFill>
              <a:latin typeface="Calibri"/>
              <a:ea typeface="Calibri"/>
              <a:cs typeface="Calibri"/>
              <a:sym typeface="Calibri"/>
            </a:endParaRPr>
          </a:p>
          <a:p>
            <a:pPr marL="514350" marR="0" lvl="1" indent="-191452" algn="l" rtl="0">
              <a:lnSpc>
                <a:spcPct val="80000"/>
              </a:lnSpc>
              <a:spcBef>
                <a:spcPts val="375"/>
              </a:spcBef>
              <a:spcAft>
                <a:spcPts val="0"/>
              </a:spcAft>
              <a:buClr>
                <a:srgbClr val="000000"/>
              </a:buClr>
              <a:buSzPts val="1800"/>
              <a:buFont typeface="Calibri"/>
              <a:buChar char="•"/>
            </a:pPr>
            <a:r>
              <a:rPr lang="en-US" sz="1800" b="0" i="0" u="none" strike="noStrike" cap="none" dirty="0">
                <a:solidFill>
                  <a:srgbClr val="000000"/>
                </a:solidFill>
                <a:latin typeface="Calibri"/>
                <a:ea typeface="Calibri"/>
                <a:cs typeface="Calibri"/>
                <a:sym typeface="Calibri"/>
              </a:rPr>
              <a:t>Elections</a:t>
            </a:r>
            <a:endParaRPr sz="1800" b="0" i="0" u="none" strike="noStrike" cap="none" dirty="0">
              <a:solidFill>
                <a:srgbClr val="000000"/>
              </a:solidFill>
              <a:latin typeface="Calibri"/>
              <a:ea typeface="Calibri"/>
              <a:cs typeface="Calibri"/>
              <a:sym typeface="Calibri"/>
            </a:endParaRPr>
          </a:p>
          <a:p>
            <a:pPr marL="514350" marR="0" lvl="1" indent="-191452" algn="l" rtl="0">
              <a:lnSpc>
                <a:spcPct val="80000"/>
              </a:lnSpc>
              <a:spcBef>
                <a:spcPts val="375"/>
              </a:spcBef>
              <a:spcAft>
                <a:spcPts val="0"/>
              </a:spcAft>
              <a:buClr>
                <a:srgbClr val="000000"/>
              </a:buClr>
              <a:buSzPts val="1800"/>
              <a:buFont typeface="Calibri"/>
              <a:buChar char="•"/>
            </a:pPr>
            <a:r>
              <a:rPr lang="en-US" sz="1800" b="0" i="0" u="none" strike="noStrike" cap="none" dirty="0">
                <a:solidFill>
                  <a:srgbClr val="000000"/>
                </a:solidFill>
                <a:latin typeface="Calibri"/>
                <a:ea typeface="Calibri"/>
                <a:cs typeface="Calibri"/>
                <a:sym typeface="Calibri"/>
              </a:rPr>
              <a:t>Official correspondence</a:t>
            </a:r>
            <a:endParaRPr sz="1800" b="0" i="0" u="none" strike="noStrike" cap="none" dirty="0">
              <a:solidFill>
                <a:srgbClr val="000000"/>
              </a:solidFill>
              <a:latin typeface="Calibri"/>
              <a:ea typeface="Calibri"/>
              <a:cs typeface="Calibri"/>
              <a:sym typeface="Calibri"/>
            </a:endParaRPr>
          </a:p>
          <a:p>
            <a:pPr marL="514350" marR="0" lvl="1" indent="-191452" algn="l" rtl="0">
              <a:lnSpc>
                <a:spcPct val="80000"/>
              </a:lnSpc>
              <a:spcBef>
                <a:spcPts val="375"/>
              </a:spcBef>
              <a:spcAft>
                <a:spcPts val="0"/>
              </a:spcAft>
              <a:buClr>
                <a:srgbClr val="000000"/>
              </a:buClr>
              <a:buSzPts val="1800"/>
              <a:buFont typeface="Calibri"/>
              <a:buChar char="•"/>
            </a:pPr>
            <a:r>
              <a:rPr lang="en-US" sz="1800" b="0" i="0" u="none" strike="noStrike" cap="none" dirty="0">
                <a:solidFill>
                  <a:srgbClr val="000000"/>
                </a:solidFill>
                <a:latin typeface="Calibri"/>
                <a:ea typeface="Calibri"/>
                <a:cs typeface="Calibri"/>
                <a:sym typeface="Calibri"/>
              </a:rPr>
              <a:t>Meeting agendas</a:t>
            </a:r>
            <a:endParaRPr sz="1800" b="0" i="0" u="none" strike="noStrike" cap="none" dirty="0">
              <a:solidFill>
                <a:srgbClr val="000000"/>
              </a:solidFill>
              <a:latin typeface="Calibri"/>
              <a:ea typeface="Calibri"/>
              <a:cs typeface="Calibri"/>
              <a:sym typeface="Calibri"/>
            </a:endParaRPr>
          </a:p>
          <a:p>
            <a:pPr marL="514350" marR="0" lvl="1" indent="-191452" algn="l" rtl="0">
              <a:lnSpc>
                <a:spcPct val="80000"/>
              </a:lnSpc>
              <a:spcBef>
                <a:spcPts val="375"/>
              </a:spcBef>
              <a:spcAft>
                <a:spcPts val="0"/>
              </a:spcAft>
              <a:buClr>
                <a:srgbClr val="000000"/>
              </a:buClr>
              <a:buSzPts val="1800"/>
              <a:buFont typeface="Calibri"/>
              <a:buChar char="•"/>
            </a:pPr>
            <a:r>
              <a:rPr lang="en-US" sz="1800" b="0" i="0" u="none" strike="noStrike" cap="none" dirty="0">
                <a:solidFill>
                  <a:srgbClr val="000000"/>
                </a:solidFill>
                <a:latin typeface="Calibri"/>
                <a:ea typeface="Calibri"/>
                <a:cs typeface="Calibri"/>
                <a:sym typeface="Calibri"/>
              </a:rPr>
              <a:t>Evidence of input from advisory committees</a:t>
            </a:r>
            <a:endParaRPr sz="1800" b="0" i="0" u="none" strike="noStrike" cap="none" dirty="0">
              <a:solidFill>
                <a:srgbClr val="000000"/>
              </a:solidFill>
              <a:latin typeface="Calibri"/>
              <a:ea typeface="Calibri"/>
              <a:cs typeface="Calibri"/>
              <a:sym typeface="Calibri"/>
            </a:endParaRPr>
          </a:p>
          <a:p>
            <a:pPr marL="514350" marR="0" lvl="1" indent="-191452" algn="l" rtl="0">
              <a:lnSpc>
                <a:spcPct val="80000"/>
              </a:lnSpc>
              <a:spcBef>
                <a:spcPts val="375"/>
              </a:spcBef>
              <a:spcAft>
                <a:spcPts val="0"/>
              </a:spcAft>
              <a:buClr>
                <a:srgbClr val="000000"/>
              </a:buClr>
              <a:buSzPts val="1800"/>
              <a:buFont typeface="Calibri"/>
              <a:buChar char="•"/>
            </a:pPr>
            <a:r>
              <a:rPr lang="en-US" sz="1800" b="0" i="0" u="none" strike="noStrike" cap="none" dirty="0">
                <a:solidFill>
                  <a:srgbClr val="000000"/>
                </a:solidFill>
                <a:latin typeface="Calibri"/>
                <a:ea typeface="Calibri"/>
                <a:cs typeface="Calibri"/>
                <a:sym typeface="Calibri"/>
              </a:rPr>
              <a:t>Minutes of meetings, recording attendance, discussions, recommendations, and actions</a:t>
            </a:r>
            <a:endParaRPr sz="1800" b="0" i="0" u="none" strike="noStrike" cap="none" dirty="0">
              <a:solidFill>
                <a:srgbClr val="000000"/>
              </a:solidFill>
              <a:latin typeface="Calibri"/>
              <a:ea typeface="Calibri"/>
              <a:cs typeface="Calibri"/>
              <a:sym typeface="Calibri"/>
            </a:endParaRPr>
          </a:p>
          <a:p>
            <a:pPr marL="514350" marR="0" lvl="1" indent="-191452" algn="l" rtl="0">
              <a:lnSpc>
                <a:spcPct val="80000"/>
              </a:lnSpc>
              <a:spcBef>
                <a:spcPts val="375"/>
              </a:spcBef>
              <a:spcAft>
                <a:spcPts val="0"/>
              </a:spcAft>
              <a:buClr>
                <a:srgbClr val="000000"/>
              </a:buClr>
              <a:buSzPts val="1800"/>
              <a:buFont typeface="Calibri"/>
              <a:buChar char="•"/>
            </a:pPr>
            <a:r>
              <a:rPr lang="en-US" sz="1800" b="0" i="0" u="none" strike="noStrike" cap="none" dirty="0">
                <a:solidFill>
                  <a:srgbClr val="000000"/>
                </a:solidFill>
                <a:latin typeface="Calibri"/>
                <a:ea typeface="Calibri"/>
                <a:cs typeface="Calibri"/>
                <a:sym typeface="Calibri"/>
              </a:rPr>
              <a:t>Copies of SPSA</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C448-3E66-D90F-CB06-26F504A4E33D}"/>
              </a:ext>
            </a:extLst>
          </p:cNvPr>
          <p:cNvSpPr>
            <a:spLocks noGrp="1"/>
          </p:cNvSpPr>
          <p:nvPr>
            <p:ph type="title"/>
          </p:nvPr>
        </p:nvSpPr>
        <p:spPr/>
        <p:txBody>
          <a:bodyPr>
            <a:normAutofit fontScale="90000"/>
          </a:bodyPr>
          <a:lstStyle/>
          <a:p>
            <a:pPr algn="ctr"/>
            <a:r>
              <a:rPr lang="en-US" dirty="0"/>
              <a:t>RECORDS</a:t>
            </a:r>
          </a:p>
        </p:txBody>
      </p:sp>
      <p:sp>
        <p:nvSpPr>
          <p:cNvPr id="3" name="Text Placeholder 2">
            <a:extLst>
              <a:ext uri="{FF2B5EF4-FFF2-40B4-BE49-F238E27FC236}">
                <a16:creationId xmlns:a16="http://schemas.microsoft.com/office/drawing/2014/main" id="{E58E07FE-9E75-D951-9D84-5B0C42784961}"/>
              </a:ext>
            </a:extLst>
          </p:cNvPr>
          <p:cNvSpPr>
            <a:spLocks noGrp="1"/>
          </p:cNvSpPr>
          <p:nvPr>
            <p:ph type="body" idx="1"/>
          </p:nvPr>
        </p:nvSpPr>
        <p:spPr/>
        <p:txBody>
          <a:bodyPr>
            <a:normAutofit fontScale="92500" lnSpcReduction="10000"/>
          </a:bodyPr>
          <a:lstStyle/>
          <a:p>
            <a:r>
              <a:rPr lang="es-ES" dirty="0">
                <a:solidFill>
                  <a:schemeClr val="accent6">
                    <a:lumMod val="50000"/>
                  </a:schemeClr>
                </a:solidFill>
              </a:rPr>
              <a:t>La ley federal exige que todos los registros pertinentes a los programas financiados con fondos federales se conserven durante tres años.</a:t>
            </a:r>
          </a:p>
          <a:p>
            <a:r>
              <a:rPr lang="es-ES" dirty="0">
                <a:solidFill>
                  <a:schemeClr val="accent6">
                    <a:lumMod val="50000"/>
                  </a:schemeClr>
                </a:solidFill>
              </a:rPr>
              <a:t>Los registros del SSC deben estar disponibles para revisión pública previa solicitud</a:t>
            </a:r>
          </a:p>
          <a:p>
            <a:r>
              <a:rPr lang="es-ES" dirty="0">
                <a:solidFill>
                  <a:schemeClr val="accent6">
                    <a:lumMod val="50000"/>
                  </a:schemeClr>
                </a:solidFill>
              </a:rPr>
              <a:t>Registros que se deben mantener:</a:t>
            </a:r>
          </a:p>
          <a:p>
            <a:r>
              <a:rPr lang="es-ES" dirty="0">
                <a:solidFill>
                  <a:schemeClr val="accent6">
                    <a:lumMod val="50000"/>
                  </a:schemeClr>
                </a:solidFill>
              </a:rPr>
              <a:t>Elecciones</a:t>
            </a:r>
          </a:p>
          <a:p>
            <a:r>
              <a:rPr lang="es-ES" dirty="0">
                <a:solidFill>
                  <a:schemeClr val="accent6">
                    <a:lumMod val="50000"/>
                  </a:schemeClr>
                </a:solidFill>
              </a:rPr>
              <a:t>Correspondencia oficial</a:t>
            </a:r>
          </a:p>
          <a:p>
            <a:r>
              <a:rPr lang="es-ES" dirty="0">
                <a:solidFill>
                  <a:schemeClr val="accent6">
                    <a:lumMod val="50000"/>
                  </a:schemeClr>
                </a:solidFill>
              </a:rPr>
              <a:t>Agendas de reuniones</a:t>
            </a:r>
          </a:p>
          <a:p>
            <a:r>
              <a:rPr lang="es-ES" dirty="0">
                <a:solidFill>
                  <a:schemeClr val="accent6">
                    <a:lumMod val="50000"/>
                  </a:schemeClr>
                </a:solidFill>
              </a:rPr>
              <a:t>Evidencia de aportes de los comités asesores</a:t>
            </a:r>
          </a:p>
          <a:p>
            <a:r>
              <a:rPr lang="es-ES" dirty="0">
                <a:solidFill>
                  <a:schemeClr val="accent6">
                    <a:lumMod val="50000"/>
                  </a:schemeClr>
                </a:solidFill>
              </a:rPr>
              <a:t>Actas de reuniones, registro de asistencia, discusiones, recomendaciones y acciones.</a:t>
            </a:r>
          </a:p>
          <a:p>
            <a:r>
              <a:rPr lang="es-ES" dirty="0">
                <a:solidFill>
                  <a:schemeClr val="accent6">
                    <a:lumMod val="50000"/>
                  </a:schemeClr>
                </a:solidFill>
              </a:rPr>
              <a:t>Copias de SPSA</a:t>
            </a:r>
            <a:endParaRPr lang="en-US" dirty="0">
              <a:solidFill>
                <a:schemeClr val="accent6">
                  <a:lumMod val="50000"/>
                </a:schemeClr>
              </a:solidFill>
            </a:endParaRPr>
          </a:p>
        </p:txBody>
      </p:sp>
    </p:spTree>
    <p:extLst>
      <p:ext uri="{BB962C8B-B14F-4D97-AF65-F5344CB8AC3E}">
        <p14:creationId xmlns:p14="http://schemas.microsoft.com/office/powerpoint/2010/main" val="351053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p:nvPr/>
        </p:nvSpPr>
        <p:spPr>
          <a:xfrm>
            <a:off x="1582342" y="369094"/>
            <a:ext cx="6068700" cy="41160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0" name="Google Shape;140;p2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fontScale="92500"/>
          </a:bodyPr>
          <a:lstStyle/>
          <a:p>
            <a:pPr marL="0" lvl="0" indent="0" algn="l" rtl="0">
              <a:lnSpc>
                <a:spcPct val="115000"/>
              </a:lnSpc>
              <a:spcBef>
                <a:spcPts val="0"/>
              </a:spcBef>
              <a:spcAft>
                <a:spcPts val="0"/>
              </a:spcAft>
              <a:buClr>
                <a:schemeClr val="dk1"/>
              </a:buClr>
              <a:buSzPts val="1100"/>
              <a:buFont typeface="Arial"/>
              <a:buNone/>
            </a:pPr>
            <a:r>
              <a:rPr lang="en-US" sz="1800" dirty="0">
                <a:solidFill>
                  <a:srgbClr val="000000"/>
                </a:solidFill>
              </a:rPr>
              <a:t>All parents of all students on all school sites have a voice.  It is the responsibility of the Local Education Agency (LEA) and the school site to provide opportunities for all parents to advise the school and LEA on services for their children. </a:t>
            </a:r>
            <a:endParaRPr sz="1400" dirty="0">
              <a:solidFill>
                <a:srgbClr val="000000"/>
              </a:solidFill>
            </a:endParaRPr>
          </a:p>
          <a:p>
            <a:pPr marL="0" lvl="0" indent="0" algn="l" rtl="0">
              <a:lnSpc>
                <a:spcPct val="115000"/>
              </a:lnSpc>
              <a:spcBef>
                <a:spcPts val="1600"/>
              </a:spcBef>
              <a:spcAft>
                <a:spcPts val="0"/>
              </a:spcAft>
              <a:buClr>
                <a:schemeClr val="dk1"/>
              </a:buClr>
              <a:buSzPts val="1100"/>
              <a:buFont typeface="Arial"/>
              <a:buNone/>
            </a:pPr>
            <a:r>
              <a:rPr lang="en-US" sz="1800" dirty="0">
                <a:solidFill>
                  <a:srgbClr val="000000"/>
                </a:solidFill>
              </a:rPr>
              <a:t>Two very important committees that work in unison to ensure that their voices are heard are:</a:t>
            </a:r>
            <a:endParaRPr sz="1800" dirty="0">
              <a:solidFill>
                <a:srgbClr val="000000"/>
              </a:solidFill>
            </a:endParaRPr>
          </a:p>
          <a:p>
            <a:pPr marL="457200" lvl="0" indent="-342900" algn="l" rtl="0">
              <a:lnSpc>
                <a:spcPct val="115000"/>
              </a:lnSpc>
              <a:spcBef>
                <a:spcPts val="1600"/>
              </a:spcBef>
              <a:spcAft>
                <a:spcPts val="0"/>
              </a:spcAft>
              <a:buClr>
                <a:srgbClr val="000000"/>
              </a:buClr>
              <a:buSzPts val="1800"/>
              <a:buChar char="•"/>
            </a:pPr>
            <a:r>
              <a:rPr lang="en-US" sz="1800" dirty="0">
                <a:solidFill>
                  <a:srgbClr val="000000"/>
                </a:solidFill>
              </a:rPr>
              <a:t>School Site Council and the English Learner Advisory Committee</a:t>
            </a:r>
            <a:endParaRPr sz="1800" dirty="0">
              <a:solidFill>
                <a:srgbClr val="000000"/>
              </a:solidFill>
            </a:endParaRPr>
          </a:p>
          <a:p>
            <a:pPr marL="457200" lvl="0" indent="-342900" algn="l" rtl="0">
              <a:lnSpc>
                <a:spcPct val="115000"/>
              </a:lnSpc>
              <a:spcBef>
                <a:spcPts val="0"/>
              </a:spcBef>
              <a:spcAft>
                <a:spcPts val="0"/>
              </a:spcAft>
              <a:buClr>
                <a:srgbClr val="000000"/>
              </a:buClr>
              <a:buSzPts val="1800"/>
              <a:buChar char="•"/>
            </a:pPr>
            <a:r>
              <a:rPr lang="en-US" sz="1800" dirty="0">
                <a:solidFill>
                  <a:srgbClr val="000000"/>
                </a:solidFill>
              </a:rPr>
              <a:t>The ELAC committee is a vehicle for voice.  It is important and it is necessary.</a:t>
            </a:r>
            <a:endParaRPr sz="1800" dirty="0">
              <a:solidFill>
                <a:srgbClr val="000000"/>
              </a:solidFill>
            </a:endParaRPr>
          </a:p>
          <a:p>
            <a:pPr marL="457200" lvl="0" indent="-342900" algn="l" rtl="0">
              <a:lnSpc>
                <a:spcPct val="115000"/>
              </a:lnSpc>
              <a:spcBef>
                <a:spcPts val="0"/>
              </a:spcBef>
              <a:spcAft>
                <a:spcPts val="0"/>
              </a:spcAft>
              <a:buClr>
                <a:srgbClr val="000000"/>
              </a:buClr>
              <a:buSzPts val="1800"/>
              <a:buChar char="•"/>
            </a:pPr>
            <a:r>
              <a:rPr lang="en-US" sz="1800" dirty="0">
                <a:solidFill>
                  <a:srgbClr val="000000"/>
                </a:solidFill>
              </a:rPr>
              <a:t>This training will introduce us to ELAC formation and function. </a:t>
            </a:r>
            <a:endParaRPr sz="1800" b="1"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0912-D594-285A-E7A1-1717C03F4011}"/>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AC71ECDA-8F28-07E0-714B-34BEE448FD02}"/>
              </a:ext>
            </a:extLst>
          </p:cNvPr>
          <p:cNvSpPr>
            <a:spLocks noGrp="1"/>
          </p:cNvSpPr>
          <p:nvPr>
            <p:ph type="body" idx="1"/>
          </p:nvPr>
        </p:nvSpPr>
        <p:spPr/>
        <p:txBody>
          <a:bodyPr>
            <a:normAutofit/>
          </a:bodyPr>
          <a:lstStyle/>
          <a:p>
            <a:r>
              <a:rPr lang="es-ES" sz="1600" dirty="0">
                <a:solidFill>
                  <a:srgbClr val="000000"/>
                </a:solidFill>
              </a:rPr>
              <a:t>Todos los padres de todos los estudiantes en todos los sitios escolares tienen voz. Es responsabilidad de la Agencia de Educación Local (LEA) y del sitio escolar brindar oportunidades para que todos los padres asesoren a la escuela y a la LEA sobre los servicios para sus hijos.</a:t>
            </a:r>
          </a:p>
          <a:p>
            <a:r>
              <a:rPr lang="es-ES" sz="1600" dirty="0"/>
              <a:t>Dos comités muy importantes que trabajan al unísono para garantizar que sus voces sean escuchadas son:</a:t>
            </a:r>
          </a:p>
          <a:p>
            <a:r>
              <a:rPr lang="es-ES" sz="1600" dirty="0"/>
              <a:t>Consejo Escolar y Comité Asesor de Estudiantes de Inglés</a:t>
            </a:r>
          </a:p>
          <a:p>
            <a:r>
              <a:rPr lang="es-ES" sz="1600" dirty="0"/>
              <a:t>El comité ELAC es un vehículo para tener voz. Es importante y es necesario.</a:t>
            </a:r>
          </a:p>
          <a:p>
            <a:r>
              <a:rPr lang="es-ES" sz="1600" dirty="0"/>
              <a:t>Esta capacitación nos presentará la formación y función de ELAC.</a:t>
            </a:r>
            <a:endParaRPr lang="en-US" sz="1600" dirty="0"/>
          </a:p>
        </p:txBody>
      </p:sp>
    </p:spTree>
    <p:extLst>
      <p:ext uri="{BB962C8B-B14F-4D97-AF65-F5344CB8AC3E}">
        <p14:creationId xmlns:p14="http://schemas.microsoft.com/office/powerpoint/2010/main" val="812272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15000"/>
              </a:lnSpc>
              <a:spcBef>
                <a:spcPts val="800"/>
              </a:spcBef>
              <a:spcAft>
                <a:spcPts val="0"/>
              </a:spcAft>
              <a:buClr>
                <a:schemeClr val="dk1"/>
              </a:buClr>
              <a:buSzPts val="1100"/>
              <a:buFont typeface="Arial"/>
              <a:buNone/>
            </a:pPr>
            <a:r>
              <a:rPr lang="en-US" sz="2400" b="1" dirty="0">
                <a:highlight>
                  <a:srgbClr val="FFFFFF"/>
                </a:highlight>
              </a:rPr>
              <a:t>Requirement</a:t>
            </a:r>
            <a:endParaRPr sz="2400" b="1" dirty="0">
              <a:highlight>
                <a:srgbClr val="FFFFFF"/>
              </a:highlight>
            </a:endParaRPr>
          </a:p>
          <a:p>
            <a:pPr marL="457200" lvl="0" indent="-381000" algn="l" rtl="0">
              <a:lnSpc>
                <a:spcPct val="115000"/>
              </a:lnSpc>
              <a:spcBef>
                <a:spcPts val="800"/>
              </a:spcBef>
              <a:spcAft>
                <a:spcPts val="0"/>
              </a:spcAft>
              <a:buSzPts val="2400"/>
              <a:buChar char="•"/>
            </a:pPr>
            <a:r>
              <a:rPr lang="en-US" sz="2400" dirty="0">
                <a:highlight>
                  <a:srgbClr val="FFFFFF"/>
                </a:highlight>
              </a:rPr>
              <a:t>Each California public school with 21 or more English learners must form an English Learner Advisory Committee (ELAC). </a:t>
            </a:r>
          </a:p>
          <a:p>
            <a:pPr marL="457200" lvl="0" indent="-381000" algn="l" rtl="0">
              <a:lnSpc>
                <a:spcPct val="115000"/>
              </a:lnSpc>
              <a:spcBef>
                <a:spcPts val="800"/>
              </a:spcBef>
              <a:spcAft>
                <a:spcPts val="0"/>
              </a:spcAft>
              <a:buSzPts val="2400"/>
              <a:buChar char="•"/>
            </a:pPr>
            <a:r>
              <a:rPr lang="es-ES" sz="2400" dirty="0">
                <a:highlight>
                  <a:srgbClr val="FFFFFF"/>
                </a:highlight>
              </a:rPr>
              <a:t>Cada escuela pública de California con 21 o más estudiantes de inglés debe formar un Comité Asesor de Estudiantes de Inglés (ELAC).</a:t>
            </a:r>
            <a:endParaRPr sz="2400" dirty="0">
              <a:highlight>
                <a:srgbClr val="FFFFFF"/>
              </a:highlight>
            </a:endParaRPr>
          </a:p>
          <a:p>
            <a:pPr marL="0" lvl="0" indent="0" algn="l" rtl="0">
              <a:lnSpc>
                <a:spcPct val="115000"/>
              </a:lnSpc>
              <a:spcBef>
                <a:spcPts val="1200"/>
              </a:spcBef>
              <a:spcAft>
                <a:spcPts val="1600"/>
              </a:spcAft>
              <a:buClr>
                <a:schemeClr val="dk1"/>
              </a:buClr>
              <a:buSzPts val="1100"/>
              <a:buFont typeface="Arial"/>
              <a:buNone/>
            </a:pPr>
            <a:endParaRPr sz="2400" dirty="0">
              <a:solidFill>
                <a:srgbClr val="000000"/>
              </a:solidFill>
            </a:endParaRPr>
          </a:p>
        </p:txBody>
      </p:sp>
      <p:sp>
        <p:nvSpPr>
          <p:cNvPr id="147" name="Google Shape;147;p23"/>
          <p:cNvSpPr txBox="1"/>
          <p:nvPr/>
        </p:nvSpPr>
        <p:spPr>
          <a:xfrm>
            <a:off x="902550" y="965050"/>
            <a:ext cx="7338900" cy="8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dirty="0">
                <a:solidFill>
                  <a:srgbClr val="000000"/>
                </a:solidFill>
                <a:latin typeface="Calibri"/>
                <a:ea typeface="Calibri"/>
                <a:cs typeface="Calibri"/>
                <a:sym typeface="Calibri"/>
              </a:rPr>
              <a:t>Legal Guidance  </a:t>
            </a: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dirty="0">
                <a:solidFill>
                  <a:srgbClr val="000000"/>
                </a:solidFill>
                <a:latin typeface="Calibri"/>
                <a:ea typeface="Calibri"/>
                <a:cs typeface="Calibri"/>
                <a:sym typeface="Calibri"/>
              </a:rPr>
              <a:t>  </a:t>
            </a:r>
            <a:r>
              <a:rPr lang="en-US" sz="3000" b="0" i="0" u="none" strike="noStrike" cap="none" dirty="0" err="1">
                <a:solidFill>
                  <a:srgbClr val="000000"/>
                </a:solidFill>
                <a:latin typeface="Calibri"/>
                <a:ea typeface="Calibri"/>
                <a:cs typeface="Calibri"/>
                <a:sym typeface="Calibri"/>
              </a:rPr>
              <a:t>Guía</a:t>
            </a:r>
            <a:r>
              <a:rPr lang="en-US" sz="3000" b="0" i="0" u="none" strike="noStrike" cap="none" dirty="0">
                <a:solidFill>
                  <a:srgbClr val="000000"/>
                </a:solidFill>
                <a:latin typeface="Calibri"/>
                <a:ea typeface="Calibri"/>
                <a:cs typeface="Calibri"/>
                <a:sym typeface="Calibri"/>
              </a:rPr>
              <a:t> Legal</a:t>
            </a:r>
            <a:endParaRPr sz="3000" b="0" i="0"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08DF9F1CBB1E49A993EC1704B64533" ma:contentTypeVersion="3" ma:contentTypeDescription="Create a new document." ma:contentTypeScope="" ma:versionID="796892bf6a8078a7e90974053fa2d892">
  <xsd:schema xmlns:xsd="http://www.w3.org/2001/XMLSchema" xmlns:xs="http://www.w3.org/2001/XMLSchema" xmlns:p="http://schemas.microsoft.com/office/2006/metadata/properties" xmlns:ns2="0b056507-1d26-4d8b-9f36-9c9b93f83f39" targetNamespace="http://schemas.microsoft.com/office/2006/metadata/properties" ma:root="true" ma:fieldsID="2a6a6af367795b135aceaa25ba66814e" ns2:_="">
    <xsd:import namespace="0b056507-1d26-4d8b-9f36-9c9b93f83f39"/>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056507-1d26-4d8b-9f36-9c9b93f83f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012454-BD90-4B7D-A50E-23059F6FF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056507-1d26-4d8b-9f36-9c9b93f83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8C4FB1-885B-4831-B205-E4E34219C6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TotalTime>
  <Words>6159</Words>
  <Application>Microsoft Office PowerPoint</Application>
  <PresentationFormat>On-screen Show (16:9)</PresentationFormat>
  <Paragraphs>585</Paragraphs>
  <Slides>67</Slides>
  <Notes>54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Arial</vt:lpstr>
      <vt:lpstr>MS PGothic</vt:lpstr>
      <vt:lpstr>Daytona</vt:lpstr>
      <vt:lpstr>Cambria</vt:lpstr>
      <vt:lpstr>Lato</vt:lpstr>
      <vt:lpstr>Noto Sans Symbols</vt:lpstr>
      <vt:lpstr>Times</vt:lpstr>
      <vt:lpstr>Roboto</vt:lpstr>
      <vt:lpstr>Raleway</vt:lpstr>
      <vt:lpstr>Calibri</vt:lpstr>
      <vt:lpstr>Streamline</vt:lpstr>
      <vt:lpstr>Welcome to ELAC/DELAC 101 Bienvenido al ELAC/DELAC 101 2023-2024</vt:lpstr>
      <vt:lpstr>Agenda </vt:lpstr>
      <vt:lpstr>Introductions Introducción</vt:lpstr>
      <vt:lpstr>PowerPoint Presentation</vt:lpstr>
      <vt:lpstr>English Learner Advisory Committee (ELAC) Comité Asesor para Padres (ELAC)</vt:lpstr>
      <vt:lpstr>Legislative Intent Intención legislativa</vt:lpstr>
      <vt:lpstr>PowerPoint Presentation</vt:lpstr>
      <vt:lpstr>PowerPoint Presentation</vt:lpstr>
      <vt:lpstr>PowerPoint Presentation</vt:lpstr>
      <vt:lpstr>PowerPoint Presentation</vt:lpstr>
      <vt:lpstr>Guía Legal Responsabilidades</vt:lpstr>
      <vt:lpstr>ELAC Responsibilities/Mandatory Meeting Topics</vt:lpstr>
      <vt:lpstr>Responsabilidades de ELAC/Temas de reuniones obligatorias</vt:lpstr>
      <vt:lpstr>Structured English Immersion (SEI) Program</vt:lpstr>
      <vt:lpstr>Programa estructurado de inmersión en inglés (SEI)</vt:lpstr>
      <vt:lpstr>Dual Language Immersion (DLI) Program</vt:lpstr>
      <vt:lpstr>Transitional Bilingual Program</vt:lpstr>
      <vt:lpstr>Developmental Bilingual Program</vt:lpstr>
      <vt:lpstr>Heritage Language Program</vt:lpstr>
      <vt:lpstr>PowerPoint Presentation</vt:lpstr>
      <vt:lpstr>ELAC Responsibilities/Mandatory Meeting Topics</vt:lpstr>
      <vt:lpstr>Needs Assessment Process</vt:lpstr>
      <vt:lpstr>Proceso de evaluación de necesidades</vt:lpstr>
      <vt:lpstr>Needs Assessment Development</vt:lpstr>
      <vt:lpstr>Desarrollo de evaluación de necesidades</vt:lpstr>
      <vt:lpstr>Needs Assessment Development</vt:lpstr>
      <vt:lpstr>Desarrollo de evaluación de necesidades</vt:lpstr>
      <vt:lpstr>PowerPoint Presentation</vt:lpstr>
      <vt:lpstr>Round Table Discussion</vt:lpstr>
      <vt:lpstr>Mesa Redonda</vt:lpstr>
      <vt:lpstr>ELAC Responsibilities/Mandatory Meeting Topics</vt:lpstr>
      <vt:lpstr>ELAC Responsibilities/Mandatory Training</vt:lpstr>
      <vt:lpstr>ELAC Responsibilities/Mandatory Meeting Topics</vt:lpstr>
      <vt:lpstr>PowerPoint Presentation</vt:lpstr>
      <vt:lpstr>The ELAC Committee</vt:lpstr>
      <vt:lpstr>ELAC Composition Example Ejemplo de composición de ELAC</vt:lpstr>
      <vt:lpstr>The ELAC Committee Roles (Optional)</vt:lpstr>
      <vt:lpstr>Funciones del Comité ELAC (opcional)</vt:lpstr>
      <vt:lpstr>Planning the ELAC Meeting</vt:lpstr>
      <vt:lpstr>PowerPoint Presentation</vt:lpstr>
      <vt:lpstr>Records </vt:lpstr>
      <vt:lpstr>PowerPoint Presentation</vt:lpstr>
      <vt:lpstr>PowerPoint Presentation</vt:lpstr>
      <vt:lpstr>District English Learner Advisory Committee (DELAC) Comité Asesor Distrital de Estudiantes de Inglés (DELAC)</vt:lpstr>
      <vt:lpstr>PowerPoint Presentation</vt:lpstr>
      <vt:lpstr>PowerPoint Presentation</vt:lpstr>
      <vt:lpstr>DELAC Responsibilities</vt:lpstr>
      <vt:lpstr>DELAC Responsibilities</vt:lpstr>
      <vt:lpstr>DELAC Responsibilities</vt:lpstr>
      <vt:lpstr>DELAC Responsibilities</vt:lpstr>
      <vt:lpstr>DELAC Responsibilities</vt:lpstr>
      <vt:lpstr>DELAC Responsibilities</vt:lpstr>
      <vt:lpstr>DELAC Responsibilities</vt:lpstr>
      <vt:lpstr>PowerPoint Presentation</vt:lpstr>
      <vt:lpstr>PowerPoint Presentation</vt:lpstr>
      <vt:lpstr>Resources Recursos</vt:lpstr>
      <vt:lpstr>Ariana Benitez Projects Secretary 760-356-0600 abenitez@husd.net  Sandra Quezada Counselor - Community Schools 760-270-8203 squezada@husd.net  Eric Velazquez Projects Director 760-356-0190 evelazquez@husd.net </vt:lpstr>
      <vt:lpstr>Procedures, Bylaws and Documentation Procedimientos, Estatutos y Documentación</vt:lpstr>
      <vt:lpstr>Requirements of the Greene Act </vt:lpstr>
      <vt:lpstr>Requisitos de la Ley Greene</vt:lpstr>
      <vt:lpstr>SSC Bylaws</vt:lpstr>
      <vt:lpstr>SSC Bylaws</vt:lpstr>
      <vt:lpstr>Estatutos del SSC</vt:lpstr>
      <vt:lpstr>Rules of Order</vt:lpstr>
      <vt:lpstr>Sign-In Process</vt:lpstr>
      <vt:lpstr>PowerPoint Presentation</vt:lpstr>
      <vt:lpstr>RECORDS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ELAC/DELAC 101 Bienvenido al ELAC/DELAC 101 2023-2024</dc:title>
  <cp:lastModifiedBy>Ariana Benitez</cp:lastModifiedBy>
  <cp:revision>1</cp:revision>
  <dcterms:modified xsi:type="dcterms:W3CDTF">2023-10-02T17:12:21Z</dcterms:modified>
</cp:coreProperties>
</file>